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0" r:id="rId6"/>
    <p:sldId id="299" r:id="rId7"/>
    <p:sldId id="300" r:id="rId8"/>
    <p:sldId id="301" r:id="rId9"/>
    <p:sldId id="302" r:id="rId10"/>
    <p:sldId id="303" r:id="rId11"/>
    <p:sldId id="304" r:id="rId12"/>
    <p:sldId id="305" r:id="rId13"/>
    <p:sldId id="306" r:id="rId14"/>
    <p:sldId id="307" r:id="rId15"/>
    <p:sldId id="308" r:id="rId16"/>
    <p:sldId id="309" r:id="rId17"/>
    <p:sldId id="310" r:id="rId18"/>
    <p:sldId id="311" r:id="rId19"/>
    <p:sldId id="312" r:id="rId20"/>
    <p:sldId id="313" r:id="rId21"/>
    <p:sldId id="314" r:id="rId22"/>
    <p:sldId id="315" r:id="rId23"/>
    <p:sldId id="316" r:id="rId24"/>
    <p:sldId id="317" r:id="rId25"/>
    <p:sldId id="318" r:id="rId26"/>
    <p:sldId id="319" r:id="rId27"/>
    <p:sldId id="320" r:id="rId28"/>
    <p:sldId id="289"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4" d="100"/>
          <a:sy n="64" d="100"/>
        </p:scale>
        <p:origin x="95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AAD6E2B-C68F-4F1A-9812-920237ED0DD7}" type="doc">
      <dgm:prSet loTypeId="urn:microsoft.com/office/officeart/2005/8/layout/process5" loCatId="process" qsTypeId="urn:microsoft.com/office/officeart/2005/8/quickstyle/simple1" qsCatId="simple" csTypeId="urn:microsoft.com/office/officeart/2005/8/colors/colorful1" csCatId="colorful" phldr="1"/>
      <dgm:spPr/>
      <dgm:t>
        <a:bodyPr/>
        <a:lstStyle/>
        <a:p>
          <a:endParaRPr lang="zh-CN" altLang="en-US"/>
        </a:p>
      </dgm:t>
    </dgm:pt>
    <dgm:pt modelId="{9DF5916C-B79B-4DC9-B013-026AE3E673B2}">
      <dgm:prSet phldrT="[文本]"/>
      <dgm:spPr/>
      <dgm:t>
        <a:bodyPr/>
        <a:lstStyle/>
        <a:p>
          <a:r>
            <a:rPr lang="zh-CN" altLang="en-US" dirty="0"/>
            <a:t>分组完成工作页理论部分</a:t>
          </a:r>
        </a:p>
      </dgm:t>
    </dgm:pt>
    <dgm:pt modelId="{FA18AEAD-FF72-4372-98D9-52FD26033914}" type="parTrans" cxnId="{F828DE8E-FF0A-4DE4-B841-50D16A2687E0}">
      <dgm:prSet/>
      <dgm:spPr/>
      <dgm:t>
        <a:bodyPr/>
        <a:lstStyle/>
        <a:p>
          <a:endParaRPr lang="zh-CN" altLang="en-US"/>
        </a:p>
      </dgm:t>
    </dgm:pt>
    <dgm:pt modelId="{F7AA8AEF-8F10-4A87-B28D-664F21072A12}" type="sibTrans" cxnId="{F828DE8E-FF0A-4DE4-B841-50D16A2687E0}">
      <dgm:prSet/>
      <dgm:spPr/>
      <dgm:t>
        <a:bodyPr/>
        <a:lstStyle/>
        <a:p>
          <a:endParaRPr lang="zh-CN" altLang="en-US"/>
        </a:p>
      </dgm:t>
    </dgm:pt>
    <dgm:pt modelId="{4271C689-A683-41EC-82C4-045B6901FEE7}">
      <dgm:prSet phldrT="[文本]"/>
      <dgm:spPr/>
      <dgm:t>
        <a:bodyPr/>
        <a:lstStyle/>
        <a:p>
          <a:r>
            <a:rPr lang="zh-CN" altLang="en-US" dirty="0"/>
            <a:t>教师讲解理论内容</a:t>
          </a:r>
        </a:p>
      </dgm:t>
    </dgm:pt>
    <dgm:pt modelId="{7B68BCCA-D2A1-45C7-BC88-CA307DBCC180}" type="parTrans" cxnId="{C403E3E1-2050-42DC-988F-518803AC08EE}">
      <dgm:prSet/>
      <dgm:spPr/>
      <dgm:t>
        <a:bodyPr/>
        <a:lstStyle/>
        <a:p>
          <a:endParaRPr lang="zh-CN" altLang="en-US"/>
        </a:p>
      </dgm:t>
    </dgm:pt>
    <dgm:pt modelId="{F8E86133-7808-42E6-96CC-72D365490126}" type="sibTrans" cxnId="{C403E3E1-2050-42DC-988F-518803AC08EE}">
      <dgm:prSet/>
      <dgm:spPr/>
      <dgm:t>
        <a:bodyPr/>
        <a:lstStyle/>
        <a:p>
          <a:endParaRPr lang="zh-CN" altLang="en-US"/>
        </a:p>
      </dgm:t>
    </dgm:pt>
    <dgm:pt modelId="{A8FC954B-2F40-44C1-AB3F-3EEA9C2862DA}">
      <dgm:prSet phldrT="[文本]"/>
      <dgm:spPr/>
      <dgm:t>
        <a:bodyPr/>
        <a:lstStyle/>
        <a:p>
          <a:r>
            <a:rPr lang="zh-CN" altLang="en-US" dirty="0"/>
            <a:t>老师指导协助学生完成实做工作页</a:t>
          </a:r>
        </a:p>
      </dgm:t>
    </dgm:pt>
    <dgm:pt modelId="{484BB4A6-591C-41C2-9087-5328DE50D140}" type="parTrans" cxnId="{825713B0-97CE-4F85-9FF1-E0D60BF5AB63}">
      <dgm:prSet/>
      <dgm:spPr/>
      <dgm:t>
        <a:bodyPr/>
        <a:lstStyle/>
        <a:p>
          <a:endParaRPr lang="zh-CN" altLang="en-US"/>
        </a:p>
      </dgm:t>
    </dgm:pt>
    <dgm:pt modelId="{F913E9E4-E76C-4611-88BA-1F9C56F21143}" type="sibTrans" cxnId="{825713B0-97CE-4F85-9FF1-E0D60BF5AB63}">
      <dgm:prSet/>
      <dgm:spPr/>
      <dgm:t>
        <a:bodyPr/>
        <a:lstStyle/>
        <a:p>
          <a:endParaRPr lang="zh-CN" altLang="en-US"/>
        </a:p>
      </dgm:t>
    </dgm:pt>
    <dgm:pt modelId="{C44611C3-C4C1-418A-99E0-8B55D83FA5EA}">
      <dgm:prSet phldrT="[文本]"/>
      <dgm:spPr/>
      <dgm:t>
        <a:bodyPr/>
        <a:lstStyle/>
        <a:p>
          <a:r>
            <a:rPr lang="zh-CN" altLang="en-US" dirty="0"/>
            <a:t>老师讲解工作页</a:t>
          </a:r>
        </a:p>
      </dgm:t>
    </dgm:pt>
    <dgm:pt modelId="{ED09FBAD-9FC1-4E2D-BB4C-E5CC1A804907}" type="parTrans" cxnId="{A66254E2-6FCD-4B05-A23C-B2BE14B063D2}">
      <dgm:prSet/>
      <dgm:spPr/>
      <dgm:t>
        <a:bodyPr/>
        <a:lstStyle/>
        <a:p>
          <a:endParaRPr lang="zh-CN" altLang="en-US"/>
        </a:p>
      </dgm:t>
    </dgm:pt>
    <dgm:pt modelId="{F0C5B6E1-CFCB-4536-B622-32B4A308DAA0}" type="sibTrans" cxnId="{A66254E2-6FCD-4B05-A23C-B2BE14B063D2}">
      <dgm:prSet/>
      <dgm:spPr/>
      <dgm:t>
        <a:bodyPr/>
        <a:lstStyle/>
        <a:p>
          <a:endParaRPr lang="zh-CN" altLang="en-US"/>
        </a:p>
      </dgm:t>
    </dgm:pt>
    <dgm:pt modelId="{2A482AAA-1E2F-44D6-B9B3-F02509DB6496}">
      <dgm:prSet phldrT="[文本]"/>
      <dgm:spPr/>
      <dgm:t>
        <a:bodyPr/>
        <a:lstStyle/>
        <a:p>
          <a:r>
            <a:rPr lang="zh-CN" altLang="en-US" dirty="0"/>
            <a:t>学生自行完成技能考核</a:t>
          </a:r>
        </a:p>
      </dgm:t>
    </dgm:pt>
    <dgm:pt modelId="{049FF77C-F0CC-4E57-8319-5A86603BF5B8}" type="parTrans" cxnId="{576FBFD5-6208-4B91-A3AD-2B1CEA35735F}">
      <dgm:prSet/>
      <dgm:spPr/>
      <dgm:t>
        <a:bodyPr/>
        <a:lstStyle/>
        <a:p>
          <a:endParaRPr lang="zh-CN" altLang="en-US"/>
        </a:p>
      </dgm:t>
    </dgm:pt>
    <dgm:pt modelId="{9707C910-D5D8-4444-BFEC-7D8D3A3FA837}" type="sibTrans" cxnId="{576FBFD5-6208-4B91-A3AD-2B1CEA35735F}">
      <dgm:prSet/>
      <dgm:spPr/>
      <dgm:t>
        <a:bodyPr/>
        <a:lstStyle/>
        <a:p>
          <a:endParaRPr lang="zh-CN" altLang="en-US"/>
        </a:p>
      </dgm:t>
    </dgm:pt>
    <dgm:pt modelId="{EA5B8DD5-5E23-441F-A59A-03D7F334AE98}">
      <dgm:prSet phldrT="[文本]"/>
      <dgm:spPr/>
      <dgm:t>
        <a:bodyPr/>
        <a:lstStyle/>
        <a:p>
          <a:r>
            <a:rPr lang="zh-CN" altLang="en-US" dirty="0"/>
            <a:t>老师总结评价</a:t>
          </a:r>
        </a:p>
      </dgm:t>
    </dgm:pt>
    <dgm:pt modelId="{ADCD9B45-3B7A-420A-B153-55293890D45F}" type="parTrans" cxnId="{3D02C0D1-0C72-4C74-8368-538F7C12D39F}">
      <dgm:prSet/>
      <dgm:spPr/>
      <dgm:t>
        <a:bodyPr/>
        <a:lstStyle/>
        <a:p>
          <a:endParaRPr lang="zh-CN" altLang="en-US"/>
        </a:p>
      </dgm:t>
    </dgm:pt>
    <dgm:pt modelId="{47DD5542-926F-4386-8020-163FEEAA4191}" type="sibTrans" cxnId="{3D02C0D1-0C72-4C74-8368-538F7C12D39F}">
      <dgm:prSet/>
      <dgm:spPr/>
      <dgm:t>
        <a:bodyPr/>
        <a:lstStyle/>
        <a:p>
          <a:endParaRPr lang="zh-CN" altLang="en-US"/>
        </a:p>
      </dgm:t>
    </dgm:pt>
    <dgm:pt modelId="{FE7AF098-527F-4686-B2C3-9D53E24FD8CA}">
      <dgm:prSet phldrT="[文本]"/>
      <dgm:spPr/>
      <dgm:t>
        <a:bodyPr/>
        <a:lstStyle/>
        <a:p>
          <a:r>
            <a:rPr lang="zh-CN" altLang="en-US" dirty="0"/>
            <a:t>老师分配实做任务</a:t>
          </a:r>
        </a:p>
      </dgm:t>
    </dgm:pt>
    <dgm:pt modelId="{A9EE45B7-946C-4B8A-ABF3-DF4F2EE596D4}" type="parTrans" cxnId="{EF0DF837-6CE8-4821-BA3C-D0F20145921E}">
      <dgm:prSet/>
      <dgm:spPr/>
      <dgm:t>
        <a:bodyPr/>
        <a:lstStyle/>
        <a:p>
          <a:endParaRPr lang="zh-CN" altLang="en-US"/>
        </a:p>
      </dgm:t>
    </dgm:pt>
    <dgm:pt modelId="{13C0C108-D82C-467B-821E-25007383D1A9}" type="sibTrans" cxnId="{EF0DF837-6CE8-4821-BA3C-D0F20145921E}">
      <dgm:prSet/>
      <dgm:spPr/>
      <dgm:t>
        <a:bodyPr/>
        <a:lstStyle/>
        <a:p>
          <a:endParaRPr lang="zh-CN" altLang="en-US"/>
        </a:p>
      </dgm:t>
    </dgm:pt>
    <dgm:pt modelId="{A24F295D-A0FE-4C61-B061-0A37D9B7EACC}">
      <dgm:prSet phldrT="[文本]"/>
      <dgm:spPr/>
      <dgm:t>
        <a:bodyPr/>
        <a:lstStyle/>
        <a:p>
          <a:r>
            <a:rPr lang="zh-CN" altLang="en-US" dirty="0"/>
            <a:t>完成知识点和技能点</a:t>
          </a:r>
        </a:p>
      </dgm:t>
    </dgm:pt>
    <dgm:pt modelId="{09CA5C05-6F1C-488E-A96F-D4337E3E8B48}" type="parTrans" cxnId="{C7ECA66E-3F4E-4C20-8CB3-F298858DF2D8}">
      <dgm:prSet/>
      <dgm:spPr/>
      <dgm:t>
        <a:bodyPr/>
        <a:lstStyle/>
        <a:p>
          <a:endParaRPr lang="zh-CN" altLang="en-US"/>
        </a:p>
      </dgm:t>
    </dgm:pt>
    <dgm:pt modelId="{F05552F1-3D67-43E7-B447-FA2AEDAD43D1}" type="sibTrans" cxnId="{C7ECA66E-3F4E-4C20-8CB3-F298858DF2D8}">
      <dgm:prSet/>
      <dgm:spPr/>
      <dgm:t>
        <a:bodyPr/>
        <a:lstStyle/>
        <a:p>
          <a:endParaRPr lang="zh-CN" altLang="en-US"/>
        </a:p>
      </dgm:t>
    </dgm:pt>
    <dgm:pt modelId="{C402D924-98FD-4A0C-8FE0-DDEEB28887F8}" type="pres">
      <dgm:prSet presAssocID="{0AAD6E2B-C68F-4F1A-9812-920237ED0DD7}" presName="diagram" presStyleCnt="0">
        <dgm:presLayoutVars>
          <dgm:dir/>
          <dgm:resizeHandles val="exact"/>
        </dgm:presLayoutVars>
      </dgm:prSet>
      <dgm:spPr/>
    </dgm:pt>
    <dgm:pt modelId="{B642293F-B4F1-4215-857B-E101914ABDA4}" type="pres">
      <dgm:prSet presAssocID="{9DF5916C-B79B-4DC9-B013-026AE3E673B2}" presName="node" presStyleLbl="node1" presStyleIdx="0" presStyleCnt="8">
        <dgm:presLayoutVars>
          <dgm:bulletEnabled val="1"/>
        </dgm:presLayoutVars>
      </dgm:prSet>
      <dgm:spPr/>
    </dgm:pt>
    <dgm:pt modelId="{5C55E90B-3870-4676-9DCF-536854F2A7BD}" type="pres">
      <dgm:prSet presAssocID="{F7AA8AEF-8F10-4A87-B28D-664F21072A12}" presName="sibTrans" presStyleLbl="sibTrans2D1" presStyleIdx="0" presStyleCnt="7"/>
      <dgm:spPr/>
    </dgm:pt>
    <dgm:pt modelId="{61A27C28-A69E-473E-A71C-869B4B091D76}" type="pres">
      <dgm:prSet presAssocID="{F7AA8AEF-8F10-4A87-B28D-664F21072A12}" presName="connectorText" presStyleLbl="sibTrans2D1" presStyleIdx="0" presStyleCnt="7"/>
      <dgm:spPr/>
    </dgm:pt>
    <dgm:pt modelId="{B6993CBC-776C-4D13-9ACC-F2BFF18206C8}" type="pres">
      <dgm:prSet presAssocID="{4271C689-A683-41EC-82C4-045B6901FEE7}" presName="node" presStyleLbl="node1" presStyleIdx="1" presStyleCnt="8">
        <dgm:presLayoutVars>
          <dgm:bulletEnabled val="1"/>
        </dgm:presLayoutVars>
      </dgm:prSet>
      <dgm:spPr/>
    </dgm:pt>
    <dgm:pt modelId="{62D07503-1BE5-4241-89F5-286CD8BE9516}" type="pres">
      <dgm:prSet presAssocID="{F8E86133-7808-42E6-96CC-72D365490126}" presName="sibTrans" presStyleLbl="sibTrans2D1" presStyleIdx="1" presStyleCnt="7"/>
      <dgm:spPr/>
    </dgm:pt>
    <dgm:pt modelId="{8CC0C014-488A-4D2F-A98D-F6C4E39ADB3D}" type="pres">
      <dgm:prSet presAssocID="{F8E86133-7808-42E6-96CC-72D365490126}" presName="connectorText" presStyleLbl="sibTrans2D1" presStyleIdx="1" presStyleCnt="7"/>
      <dgm:spPr/>
    </dgm:pt>
    <dgm:pt modelId="{216E330D-E883-4BF5-B0FE-5F9A7A03A81F}" type="pres">
      <dgm:prSet presAssocID="{FE7AF098-527F-4686-B2C3-9D53E24FD8CA}" presName="node" presStyleLbl="node1" presStyleIdx="2" presStyleCnt="8">
        <dgm:presLayoutVars>
          <dgm:bulletEnabled val="1"/>
        </dgm:presLayoutVars>
      </dgm:prSet>
      <dgm:spPr/>
    </dgm:pt>
    <dgm:pt modelId="{18AB4FD4-904C-43AD-A630-65F4364938CF}" type="pres">
      <dgm:prSet presAssocID="{13C0C108-D82C-467B-821E-25007383D1A9}" presName="sibTrans" presStyleLbl="sibTrans2D1" presStyleIdx="2" presStyleCnt="7"/>
      <dgm:spPr/>
    </dgm:pt>
    <dgm:pt modelId="{A5C4798D-C8DB-472B-AB05-F2562B3596EC}" type="pres">
      <dgm:prSet presAssocID="{13C0C108-D82C-467B-821E-25007383D1A9}" presName="connectorText" presStyleLbl="sibTrans2D1" presStyleIdx="2" presStyleCnt="7"/>
      <dgm:spPr/>
    </dgm:pt>
    <dgm:pt modelId="{A62E7442-1F55-406F-ACD2-B74F73A213E2}" type="pres">
      <dgm:prSet presAssocID="{A8FC954B-2F40-44C1-AB3F-3EEA9C2862DA}" presName="node" presStyleLbl="node1" presStyleIdx="3" presStyleCnt="8">
        <dgm:presLayoutVars>
          <dgm:bulletEnabled val="1"/>
        </dgm:presLayoutVars>
      </dgm:prSet>
      <dgm:spPr/>
    </dgm:pt>
    <dgm:pt modelId="{E6F5F477-EB3A-44BF-BD64-4C3A742B0300}" type="pres">
      <dgm:prSet presAssocID="{F913E9E4-E76C-4611-88BA-1F9C56F21143}" presName="sibTrans" presStyleLbl="sibTrans2D1" presStyleIdx="3" presStyleCnt="7"/>
      <dgm:spPr/>
    </dgm:pt>
    <dgm:pt modelId="{FF04E844-A029-4CA3-ACD3-F43CA4A905A2}" type="pres">
      <dgm:prSet presAssocID="{F913E9E4-E76C-4611-88BA-1F9C56F21143}" presName="connectorText" presStyleLbl="sibTrans2D1" presStyleIdx="3" presStyleCnt="7"/>
      <dgm:spPr/>
    </dgm:pt>
    <dgm:pt modelId="{F2A7A743-C0CA-40E8-9BD2-8E07EBBC9906}" type="pres">
      <dgm:prSet presAssocID="{C44611C3-C4C1-418A-99E0-8B55D83FA5EA}" presName="node" presStyleLbl="node1" presStyleIdx="4" presStyleCnt="8">
        <dgm:presLayoutVars>
          <dgm:bulletEnabled val="1"/>
        </dgm:presLayoutVars>
      </dgm:prSet>
      <dgm:spPr/>
    </dgm:pt>
    <dgm:pt modelId="{2341E253-8D03-4A57-8353-6C202EEF75AA}" type="pres">
      <dgm:prSet presAssocID="{F0C5B6E1-CFCB-4536-B622-32B4A308DAA0}" presName="sibTrans" presStyleLbl="sibTrans2D1" presStyleIdx="4" presStyleCnt="7"/>
      <dgm:spPr/>
    </dgm:pt>
    <dgm:pt modelId="{02C60EAC-66C3-448E-8D56-0EF3248AA9DB}" type="pres">
      <dgm:prSet presAssocID="{F0C5B6E1-CFCB-4536-B622-32B4A308DAA0}" presName="connectorText" presStyleLbl="sibTrans2D1" presStyleIdx="4" presStyleCnt="7"/>
      <dgm:spPr/>
    </dgm:pt>
    <dgm:pt modelId="{E782F99C-A982-4F5B-9C07-571019CAD1C4}" type="pres">
      <dgm:prSet presAssocID="{2A482AAA-1E2F-44D6-B9B3-F02509DB6496}" presName="node" presStyleLbl="node1" presStyleIdx="5" presStyleCnt="8">
        <dgm:presLayoutVars>
          <dgm:bulletEnabled val="1"/>
        </dgm:presLayoutVars>
      </dgm:prSet>
      <dgm:spPr/>
    </dgm:pt>
    <dgm:pt modelId="{033771A7-A592-41B3-84E1-79E3FEEE9C56}" type="pres">
      <dgm:prSet presAssocID="{9707C910-D5D8-4444-BFEC-7D8D3A3FA837}" presName="sibTrans" presStyleLbl="sibTrans2D1" presStyleIdx="5" presStyleCnt="7"/>
      <dgm:spPr/>
    </dgm:pt>
    <dgm:pt modelId="{325E6B52-1071-4392-B5B1-D64854A98F98}" type="pres">
      <dgm:prSet presAssocID="{9707C910-D5D8-4444-BFEC-7D8D3A3FA837}" presName="connectorText" presStyleLbl="sibTrans2D1" presStyleIdx="5" presStyleCnt="7"/>
      <dgm:spPr/>
    </dgm:pt>
    <dgm:pt modelId="{4E1BD1D7-7452-4E73-8EE3-BA8C737F611C}" type="pres">
      <dgm:prSet presAssocID="{EA5B8DD5-5E23-441F-A59A-03D7F334AE98}" presName="node" presStyleLbl="node1" presStyleIdx="6" presStyleCnt="8">
        <dgm:presLayoutVars>
          <dgm:bulletEnabled val="1"/>
        </dgm:presLayoutVars>
      </dgm:prSet>
      <dgm:spPr/>
    </dgm:pt>
    <dgm:pt modelId="{B63CA25F-FB3C-40FB-8FF9-B4C04DFC054A}" type="pres">
      <dgm:prSet presAssocID="{47DD5542-926F-4386-8020-163FEEAA4191}" presName="sibTrans" presStyleLbl="sibTrans2D1" presStyleIdx="6" presStyleCnt="7"/>
      <dgm:spPr/>
    </dgm:pt>
    <dgm:pt modelId="{7E6F4EBF-A827-4914-8EB2-96D0A6581C5D}" type="pres">
      <dgm:prSet presAssocID="{47DD5542-926F-4386-8020-163FEEAA4191}" presName="connectorText" presStyleLbl="sibTrans2D1" presStyleIdx="6" presStyleCnt="7"/>
      <dgm:spPr/>
    </dgm:pt>
    <dgm:pt modelId="{B8ADE863-0457-40DF-921F-A348505F7D1B}" type="pres">
      <dgm:prSet presAssocID="{A24F295D-A0FE-4C61-B061-0A37D9B7EACC}" presName="node" presStyleLbl="node1" presStyleIdx="7" presStyleCnt="8">
        <dgm:presLayoutVars>
          <dgm:bulletEnabled val="1"/>
        </dgm:presLayoutVars>
      </dgm:prSet>
      <dgm:spPr/>
    </dgm:pt>
  </dgm:ptLst>
  <dgm:cxnLst>
    <dgm:cxn modelId="{7888E703-7C7E-454E-A065-D2EAF4FD43F1}" type="presOf" srcId="{0AAD6E2B-C68F-4F1A-9812-920237ED0DD7}" destId="{C402D924-98FD-4A0C-8FE0-DDEEB28887F8}" srcOrd="0" destOrd="0" presId="urn:microsoft.com/office/officeart/2005/8/layout/process5"/>
    <dgm:cxn modelId="{D12CB418-E009-4DF1-930E-978A9EC110BB}" type="presOf" srcId="{F0C5B6E1-CFCB-4536-B622-32B4A308DAA0}" destId="{02C60EAC-66C3-448E-8D56-0EF3248AA9DB}" srcOrd="1" destOrd="0" presId="urn:microsoft.com/office/officeart/2005/8/layout/process5"/>
    <dgm:cxn modelId="{80E9061D-0831-4FB2-A0A2-B81184320C9F}" type="presOf" srcId="{9707C910-D5D8-4444-BFEC-7D8D3A3FA837}" destId="{325E6B52-1071-4392-B5B1-D64854A98F98}" srcOrd="1" destOrd="0" presId="urn:microsoft.com/office/officeart/2005/8/layout/process5"/>
    <dgm:cxn modelId="{4B8AD91D-B9C0-467B-A1CE-800E9349A24E}" type="presOf" srcId="{F8E86133-7808-42E6-96CC-72D365490126}" destId="{8CC0C014-488A-4D2F-A98D-F6C4E39ADB3D}" srcOrd="1" destOrd="0" presId="urn:microsoft.com/office/officeart/2005/8/layout/process5"/>
    <dgm:cxn modelId="{F6D1C81E-6619-486E-9049-4891EF81DD7F}" type="presOf" srcId="{13C0C108-D82C-467B-821E-25007383D1A9}" destId="{A5C4798D-C8DB-472B-AB05-F2562B3596EC}" srcOrd="1" destOrd="0" presId="urn:microsoft.com/office/officeart/2005/8/layout/process5"/>
    <dgm:cxn modelId="{5D08D825-1A66-4F19-80FA-E53D9DF4B493}" type="presOf" srcId="{47DD5542-926F-4386-8020-163FEEAA4191}" destId="{B63CA25F-FB3C-40FB-8FF9-B4C04DFC054A}" srcOrd="0" destOrd="0" presId="urn:microsoft.com/office/officeart/2005/8/layout/process5"/>
    <dgm:cxn modelId="{EF0DF837-6CE8-4821-BA3C-D0F20145921E}" srcId="{0AAD6E2B-C68F-4F1A-9812-920237ED0DD7}" destId="{FE7AF098-527F-4686-B2C3-9D53E24FD8CA}" srcOrd="2" destOrd="0" parTransId="{A9EE45B7-946C-4B8A-ABF3-DF4F2EE596D4}" sibTransId="{13C0C108-D82C-467B-821E-25007383D1A9}"/>
    <dgm:cxn modelId="{3FD0996B-FC4B-46A8-95DE-E4FBEF797270}" type="presOf" srcId="{F7AA8AEF-8F10-4A87-B28D-664F21072A12}" destId="{5C55E90B-3870-4676-9DCF-536854F2A7BD}" srcOrd="0" destOrd="0" presId="urn:microsoft.com/office/officeart/2005/8/layout/process5"/>
    <dgm:cxn modelId="{EA42E74B-B25B-47FD-A259-FAA2FD6D2732}" type="presOf" srcId="{C44611C3-C4C1-418A-99E0-8B55D83FA5EA}" destId="{F2A7A743-C0CA-40E8-9BD2-8E07EBBC9906}" srcOrd="0" destOrd="0" presId="urn:microsoft.com/office/officeart/2005/8/layout/process5"/>
    <dgm:cxn modelId="{C7ECA66E-3F4E-4C20-8CB3-F298858DF2D8}" srcId="{0AAD6E2B-C68F-4F1A-9812-920237ED0DD7}" destId="{A24F295D-A0FE-4C61-B061-0A37D9B7EACC}" srcOrd="7" destOrd="0" parTransId="{09CA5C05-6F1C-488E-A96F-D4337E3E8B48}" sibTransId="{F05552F1-3D67-43E7-B447-FA2AEDAD43D1}"/>
    <dgm:cxn modelId="{EC0F3252-6B27-4329-8443-ECC9D8BBB61A}" type="presOf" srcId="{4271C689-A683-41EC-82C4-045B6901FEE7}" destId="{B6993CBC-776C-4D13-9ACC-F2BFF18206C8}" srcOrd="0" destOrd="0" presId="urn:microsoft.com/office/officeart/2005/8/layout/process5"/>
    <dgm:cxn modelId="{CB58B872-5ED9-4BFF-90B6-FAE66EE65C7C}" type="presOf" srcId="{EA5B8DD5-5E23-441F-A59A-03D7F334AE98}" destId="{4E1BD1D7-7452-4E73-8EE3-BA8C737F611C}" srcOrd="0" destOrd="0" presId="urn:microsoft.com/office/officeart/2005/8/layout/process5"/>
    <dgm:cxn modelId="{0D804859-BF14-4B67-BE96-D5A742637C98}" type="presOf" srcId="{13C0C108-D82C-467B-821E-25007383D1A9}" destId="{18AB4FD4-904C-43AD-A630-65F4364938CF}" srcOrd="0" destOrd="0" presId="urn:microsoft.com/office/officeart/2005/8/layout/process5"/>
    <dgm:cxn modelId="{2C4C2B7C-3E80-4B9B-AE23-4B32BA36B5FA}" type="presOf" srcId="{F8E86133-7808-42E6-96CC-72D365490126}" destId="{62D07503-1BE5-4241-89F5-286CD8BE9516}" srcOrd="0" destOrd="0" presId="urn:microsoft.com/office/officeart/2005/8/layout/process5"/>
    <dgm:cxn modelId="{073B5081-0526-4DE8-BEFE-23BC3D137566}" type="presOf" srcId="{2A482AAA-1E2F-44D6-B9B3-F02509DB6496}" destId="{E782F99C-A982-4F5B-9C07-571019CAD1C4}" srcOrd="0" destOrd="0" presId="urn:microsoft.com/office/officeart/2005/8/layout/process5"/>
    <dgm:cxn modelId="{F828DE8E-FF0A-4DE4-B841-50D16A2687E0}" srcId="{0AAD6E2B-C68F-4F1A-9812-920237ED0DD7}" destId="{9DF5916C-B79B-4DC9-B013-026AE3E673B2}" srcOrd="0" destOrd="0" parTransId="{FA18AEAD-FF72-4372-98D9-52FD26033914}" sibTransId="{F7AA8AEF-8F10-4A87-B28D-664F21072A12}"/>
    <dgm:cxn modelId="{14687F97-5C44-4F31-B6FF-1CCBE4E0AF61}" type="presOf" srcId="{47DD5542-926F-4386-8020-163FEEAA4191}" destId="{7E6F4EBF-A827-4914-8EB2-96D0A6581C5D}" srcOrd="1" destOrd="0" presId="urn:microsoft.com/office/officeart/2005/8/layout/process5"/>
    <dgm:cxn modelId="{16D6DF9E-F1DD-4776-AE26-DA16116E3618}" type="presOf" srcId="{F0C5B6E1-CFCB-4536-B622-32B4A308DAA0}" destId="{2341E253-8D03-4A57-8353-6C202EEF75AA}" srcOrd="0" destOrd="0" presId="urn:microsoft.com/office/officeart/2005/8/layout/process5"/>
    <dgm:cxn modelId="{DD7802A9-01B9-4C33-8C84-D4C2F4CC2DFC}" type="presOf" srcId="{F913E9E4-E76C-4611-88BA-1F9C56F21143}" destId="{FF04E844-A029-4CA3-ACD3-F43CA4A905A2}" srcOrd="1" destOrd="0" presId="urn:microsoft.com/office/officeart/2005/8/layout/process5"/>
    <dgm:cxn modelId="{825713B0-97CE-4F85-9FF1-E0D60BF5AB63}" srcId="{0AAD6E2B-C68F-4F1A-9812-920237ED0DD7}" destId="{A8FC954B-2F40-44C1-AB3F-3EEA9C2862DA}" srcOrd="3" destOrd="0" parTransId="{484BB4A6-591C-41C2-9087-5328DE50D140}" sibTransId="{F913E9E4-E76C-4611-88BA-1F9C56F21143}"/>
    <dgm:cxn modelId="{A7F3B6C6-2902-4D49-97D3-8E5F8DB2581A}" type="presOf" srcId="{A24F295D-A0FE-4C61-B061-0A37D9B7EACC}" destId="{B8ADE863-0457-40DF-921F-A348505F7D1B}" srcOrd="0" destOrd="0" presId="urn:microsoft.com/office/officeart/2005/8/layout/process5"/>
    <dgm:cxn modelId="{3D02C0D1-0C72-4C74-8368-538F7C12D39F}" srcId="{0AAD6E2B-C68F-4F1A-9812-920237ED0DD7}" destId="{EA5B8DD5-5E23-441F-A59A-03D7F334AE98}" srcOrd="6" destOrd="0" parTransId="{ADCD9B45-3B7A-420A-B153-55293890D45F}" sibTransId="{47DD5542-926F-4386-8020-163FEEAA4191}"/>
    <dgm:cxn modelId="{E088E8D1-7B56-4838-BB08-6F97667FB1E2}" type="presOf" srcId="{A8FC954B-2F40-44C1-AB3F-3EEA9C2862DA}" destId="{A62E7442-1F55-406F-ACD2-B74F73A213E2}" srcOrd="0" destOrd="0" presId="urn:microsoft.com/office/officeart/2005/8/layout/process5"/>
    <dgm:cxn modelId="{576FBFD5-6208-4B91-A3AD-2B1CEA35735F}" srcId="{0AAD6E2B-C68F-4F1A-9812-920237ED0DD7}" destId="{2A482AAA-1E2F-44D6-B9B3-F02509DB6496}" srcOrd="5" destOrd="0" parTransId="{049FF77C-F0CC-4E57-8319-5A86603BF5B8}" sibTransId="{9707C910-D5D8-4444-BFEC-7D8D3A3FA837}"/>
    <dgm:cxn modelId="{1CBC35DD-3EB8-4020-AB15-F85085D3BCB2}" type="presOf" srcId="{9707C910-D5D8-4444-BFEC-7D8D3A3FA837}" destId="{033771A7-A592-41B3-84E1-79E3FEEE9C56}" srcOrd="0" destOrd="0" presId="urn:microsoft.com/office/officeart/2005/8/layout/process5"/>
    <dgm:cxn modelId="{C403E3E1-2050-42DC-988F-518803AC08EE}" srcId="{0AAD6E2B-C68F-4F1A-9812-920237ED0DD7}" destId="{4271C689-A683-41EC-82C4-045B6901FEE7}" srcOrd="1" destOrd="0" parTransId="{7B68BCCA-D2A1-45C7-BC88-CA307DBCC180}" sibTransId="{F8E86133-7808-42E6-96CC-72D365490126}"/>
    <dgm:cxn modelId="{A66254E2-6FCD-4B05-A23C-B2BE14B063D2}" srcId="{0AAD6E2B-C68F-4F1A-9812-920237ED0DD7}" destId="{C44611C3-C4C1-418A-99E0-8B55D83FA5EA}" srcOrd="4" destOrd="0" parTransId="{ED09FBAD-9FC1-4E2D-BB4C-E5CC1A804907}" sibTransId="{F0C5B6E1-CFCB-4536-B622-32B4A308DAA0}"/>
    <dgm:cxn modelId="{8245D4E5-62EB-4399-99FF-056BADCF1801}" type="presOf" srcId="{F7AA8AEF-8F10-4A87-B28D-664F21072A12}" destId="{61A27C28-A69E-473E-A71C-869B4B091D76}" srcOrd="1" destOrd="0" presId="urn:microsoft.com/office/officeart/2005/8/layout/process5"/>
    <dgm:cxn modelId="{358D53ED-20FA-4513-B62D-F12E8C9F6931}" type="presOf" srcId="{FE7AF098-527F-4686-B2C3-9D53E24FD8CA}" destId="{216E330D-E883-4BF5-B0FE-5F9A7A03A81F}" srcOrd="0" destOrd="0" presId="urn:microsoft.com/office/officeart/2005/8/layout/process5"/>
    <dgm:cxn modelId="{D916F6FA-0EC2-481B-AF64-16B6691A709D}" type="presOf" srcId="{F913E9E4-E76C-4611-88BA-1F9C56F21143}" destId="{E6F5F477-EB3A-44BF-BD64-4C3A742B0300}" srcOrd="0" destOrd="0" presId="urn:microsoft.com/office/officeart/2005/8/layout/process5"/>
    <dgm:cxn modelId="{08EDFDFC-9ADA-4225-ADA0-2776AF669C30}" type="presOf" srcId="{9DF5916C-B79B-4DC9-B013-026AE3E673B2}" destId="{B642293F-B4F1-4215-857B-E101914ABDA4}" srcOrd="0" destOrd="0" presId="urn:microsoft.com/office/officeart/2005/8/layout/process5"/>
    <dgm:cxn modelId="{206EDF67-8A0B-44D5-9489-863A93D6E8C7}" type="presParOf" srcId="{C402D924-98FD-4A0C-8FE0-DDEEB28887F8}" destId="{B642293F-B4F1-4215-857B-E101914ABDA4}" srcOrd="0" destOrd="0" presId="urn:microsoft.com/office/officeart/2005/8/layout/process5"/>
    <dgm:cxn modelId="{7ACBFC83-BD74-43F5-B2EE-B4B24EA43234}" type="presParOf" srcId="{C402D924-98FD-4A0C-8FE0-DDEEB28887F8}" destId="{5C55E90B-3870-4676-9DCF-536854F2A7BD}" srcOrd="1" destOrd="0" presId="urn:microsoft.com/office/officeart/2005/8/layout/process5"/>
    <dgm:cxn modelId="{53C31275-92B8-4A53-B0FA-BE26F14614B7}" type="presParOf" srcId="{5C55E90B-3870-4676-9DCF-536854F2A7BD}" destId="{61A27C28-A69E-473E-A71C-869B4B091D76}" srcOrd="0" destOrd="0" presId="urn:microsoft.com/office/officeart/2005/8/layout/process5"/>
    <dgm:cxn modelId="{B25A1A88-537E-4654-820C-007395981B76}" type="presParOf" srcId="{C402D924-98FD-4A0C-8FE0-DDEEB28887F8}" destId="{B6993CBC-776C-4D13-9ACC-F2BFF18206C8}" srcOrd="2" destOrd="0" presId="urn:microsoft.com/office/officeart/2005/8/layout/process5"/>
    <dgm:cxn modelId="{BD9BA34B-ABFC-4C5C-93F0-0A0AC0A8FFFD}" type="presParOf" srcId="{C402D924-98FD-4A0C-8FE0-DDEEB28887F8}" destId="{62D07503-1BE5-4241-89F5-286CD8BE9516}" srcOrd="3" destOrd="0" presId="urn:microsoft.com/office/officeart/2005/8/layout/process5"/>
    <dgm:cxn modelId="{ECB8B553-7639-45F1-BD08-D573F87D8DD9}" type="presParOf" srcId="{62D07503-1BE5-4241-89F5-286CD8BE9516}" destId="{8CC0C014-488A-4D2F-A98D-F6C4E39ADB3D}" srcOrd="0" destOrd="0" presId="urn:microsoft.com/office/officeart/2005/8/layout/process5"/>
    <dgm:cxn modelId="{F7BE4312-B6B7-413F-8F84-CA22D41C6CD1}" type="presParOf" srcId="{C402D924-98FD-4A0C-8FE0-DDEEB28887F8}" destId="{216E330D-E883-4BF5-B0FE-5F9A7A03A81F}" srcOrd="4" destOrd="0" presId="urn:microsoft.com/office/officeart/2005/8/layout/process5"/>
    <dgm:cxn modelId="{E3C0E61E-922D-41EE-AE96-F1471E27E4ED}" type="presParOf" srcId="{C402D924-98FD-4A0C-8FE0-DDEEB28887F8}" destId="{18AB4FD4-904C-43AD-A630-65F4364938CF}" srcOrd="5" destOrd="0" presId="urn:microsoft.com/office/officeart/2005/8/layout/process5"/>
    <dgm:cxn modelId="{391144B5-51D8-402E-870E-8B67D3620A90}" type="presParOf" srcId="{18AB4FD4-904C-43AD-A630-65F4364938CF}" destId="{A5C4798D-C8DB-472B-AB05-F2562B3596EC}" srcOrd="0" destOrd="0" presId="urn:microsoft.com/office/officeart/2005/8/layout/process5"/>
    <dgm:cxn modelId="{AD98DFBE-7FD4-4596-B415-52D8315D005F}" type="presParOf" srcId="{C402D924-98FD-4A0C-8FE0-DDEEB28887F8}" destId="{A62E7442-1F55-406F-ACD2-B74F73A213E2}" srcOrd="6" destOrd="0" presId="urn:microsoft.com/office/officeart/2005/8/layout/process5"/>
    <dgm:cxn modelId="{0AD735B8-7396-42E5-BBA9-4C69794FEE00}" type="presParOf" srcId="{C402D924-98FD-4A0C-8FE0-DDEEB28887F8}" destId="{E6F5F477-EB3A-44BF-BD64-4C3A742B0300}" srcOrd="7" destOrd="0" presId="urn:microsoft.com/office/officeart/2005/8/layout/process5"/>
    <dgm:cxn modelId="{3969FD90-2D73-4005-86A4-9EE6D2AC03CF}" type="presParOf" srcId="{E6F5F477-EB3A-44BF-BD64-4C3A742B0300}" destId="{FF04E844-A029-4CA3-ACD3-F43CA4A905A2}" srcOrd="0" destOrd="0" presId="urn:microsoft.com/office/officeart/2005/8/layout/process5"/>
    <dgm:cxn modelId="{9A0EFE38-2C37-4242-813B-8923F02D42E2}" type="presParOf" srcId="{C402D924-98FD-4A0C-8FE0-DDEEB28887F8}" destId="{F2A7A743-C0CA-40E8-9BD2-8E07EBBC9906}" srcOrd="8" destOrd="0" presId="urn:microsoft.com/office/officeart/2005/8/layout/process5"/>
    <dgm:cxn modelId="{4C39FC98-EF9C-4759-B39D-4C74D87E62E0}" type="presParOf" srcId="{C402D924-98FD-4A0C-8FE0-DDEEB28887F8}" destId="{2341E253-8D03-4A57-8353-6C202EEF75AA}" srcOrd="9" destOrd="0" presId="urn:microsoft.com/office/officeart/2005/8/layout/process5"/>
    <dgm:cxn modelId="{1258EF34-0978-492C-9D19-E926287C196F}" type="presParOf" srcId="{2341E253-8D03-4A57-8353-6C202EEF75AA}" destId="{02C60EAC-66C3-448E-8D56-0EF3248AA9DB}" srcOrd="0" destOrd="0" presId="urn:microsoft.com/office/officeart/2005/8/layout/process5"/>
    <dgm:cxn modelId="{1B7E33A3-AF82-4F91-90FD-8F13E21EAA09}" type="presParOf" srcId="{C402D924-98FD-4A0C-8FE0-DDEEB28887F8}" destId="{E782F99C-A982-4F5B-9C07-571019CAD1C4}" srcOrd="10" destOrd="0" presId="urn:microsoft.com/office/officeart/2005/8/layout/process5"/>
    <dgm:cxn modelId="{77285B53-0EAE-47E0-BA73-A77CE285933B}" type="presParOf" srcId="{C402D924-98FD-4A0C-8FE0-DDEEB28887F8}" destId="{033771A7-A592-41B3-84E1-79E3FEEE9C56}" srcOrd="11" destOrd="0" presId="urn:microsoft.com/office/officeart/2005/8/layout/process5"/>
    <dgm:cxn modelId="{DF3C58F7-D3BD-4B64-ADEA-139831C86B3E}" type="presParOf" srcId="{033771A7-A592-41B3-84E1-79E3FEEE9C56}" destId="{325E6B52-1071-4392-B5B1-D64854A98F98}" srcOrd="0" destOrd="0" presId="urn:microsoft.com/office/officeart/2005/8/layout/process5"/>
    <dgm:cxn modelId="{869D51B4-C056-4862-B76C-BB3015552FAC}" type="presParOf" srcId="{C402D924-98FD-4A0C-8FE0-DDEEB28887F8}" destId="{4E1BD1D7-7452-4E73-8EE3-BA8C737F611C}" srcOrd="12" destOrd="0" presId="urn:microsoft.com/office/officeart/2005/8/layout/process5"/>
    <dgm:cxn modelId="{B654CE92-CEA6-45A8-B34C-B638F673C727}" type="presParOf" srcId="{C402D924-98FD-4A0C-8FE0-DDEEB28887F8}" destId="{B63CA25F-FB3C-40FB-8FF9-B4C04DFC054A}" srcOrd="13" destOrd="0" presId="urn:microsoft.com/office/officeart/2005/8/layout/process5"/>
    <dgm:cxn modelId="{D63807ED-BD2D-4891-9101-A76CA8BDADC4}" type="presParOf" srcId="{B63CA25F-FB3C-40FB-8FF9-B4C04DFC054A}" destId="{7E6F4EBF-A827-4914-8EB2-96D0A6581C5D}" srcOrd="0" destOrd="0" presId="urn:microsoft.com/office/officeart/2005/8/layout/process5"/>
    <dgm:cxn modelId="{052AD446-F475-4EAB-87AF-1F3C4BF515AE}" type="presParOf" srcId="{C402D924-98FD-4A0C-8FE0-DDEEB28887F8}" destId="{B8ADE863-0457-40DF-921F-A348505F7D1B}" srcOrd="14"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2293F-B4F1-4215-857B-E101914ABDA4}">
      <dsp:nvSpPr>
        <dsp:cNvPr id="0" name=""/>
        <dsp:cNvSpPr/>
      </dsp:nvSpPr>
      <dsp:spPr>
        <a:xfrm>
          <a:off x="534555" y="891"/>
          <a:ext cx="1741811" cy="1045086"/>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分组完成工作页理论部分</a:t>
          </a:r>
        </a:p>
      </dsp:txBody>
      <dsp:txXfrm>
        <a:off x="565165" y="31501"/>
        <a:ext cx="1680591" cy="983866"/>
      </dsp:txXfrm>
    </dsp:sp>
    <dsp:sp modelId="{5C55E90B-3870-4676-9DCF-536854F2A7BD}">
      <dsp:nvSpPr>
        <dsp:cNvPr id="0" name=""/>
        <dsp:cNvSpPr/>
      </dsp:nvSpPr>
      <dsp:spPr>
        <a:xfrm>
          <a:off x="2429646" y="307450"/>
          <a:ext cx="369263" cy="431969"/>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2429646" y="393844"/>
        <a:ext cx="258484" cy="259181"/>
      </dsp:txXfrm>
    </dsp:sp>
    <dsp:sp modelId="{B6993CBC-776C-4D13-9ACC-F2BFF18206C8}">
      <dsp:nvSpPr>
        <dsp:cNvPr id="0" name=""/>
        <dsp:cNvSpPr/>
      </dsp:nvSpPr>
      <dsp:spPr>
        <a:xfrm>
          <a:off x="2973091" y="891"/>
          <a:ext cx="1741811" cy="1045086"/>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教师讲解理论内容</a:t>
          </a:r>
        </a:p>
      </dsp:txBody>
      <dsp:txXfrm>
        <a:off x="3003701" y="31501"/>
        <a:ext cx="1680591" cy="983866"/>
      </dsp:txXfrm>
    </dsp:sp>
    <dsp:sp modelId="{62D07503-1BE5-4241-89F5-286CD8BE9516}">
      <dsp:nvSpPr>
        <dsp:cNvPr id="0" name=""/>
        <dsp:cNvSpPr/>
      </dsp:nvSpPr>
      <dsp:spPr>
        <a:xfrm>
          <a:off x="4868181" y="307450"/>
          <a:ext cx="369263" cy="431969"/>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4868181" y="393844"/>
        <a:ext cx="258484" cy="259181"/>
      </dsp:txXfrm>
    </dsp:sp>
    <dsp:sp modelId="{216E330D-E883-4BF5-B0FE-5F9A7A03A81F}">
      <dsp:nvSpPr>
        <dsp:cNvPr id="0" name=""/>
        <dsp:cNvSpPr/>
      </dsp:nvSpPr>
      <dsp:spPr>
        <a:xfrm>
          <a:off x="5411627" y="891"/>
          <a:ext cx="1741811" cy="1045086"/>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老师分配实做任务</a:t>
          </a:r>
        </a:p>
      </dsp:txBody>
      <dsp:txXfrm>
        <a:off x="5442237" y="31501"/>
        <a:ext cx="1680591" cy="983866"/>
      </dsp:txXfrm>
    </dsp:sp>
    <dsp:sp modelId="{18AB4FD4-904C-43AD-A630-65F4364938CF}">
      <dsp:nvSpPr>
        <dsp:cNvPr id="0" name=""/>
        <dsp:cNvSpPr/>
      </dsp:nvSpPr>
      <dsp:spPr>
        <a:xfrm rot="5400000">
          <a:off x="6097900" y="1167904"/>
          <a:ext cx="369263" cy="431969"/>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5400000">
        <a:off x="6152942" y="1199257"/>
        <a:ext cx="259181" cy="258484"/>
      </dsp:txXfrm>
    </dsp:sp>
    <dsp:sp modelId="{A62E7442-1F55-406F-ACD2-B74F73A213E2}">
      <dsp:nvSpPr>
        <dsp:cNvPr id="0" name=""/>
        <dsp:cNvSpPr/>
      </dsp:nvSpPr>
      <dsp:spPr>
        <a:xfrm>
          <a:off x="5411627" y="1742702"/>
          <a:ext cx="1741811" cy="1045086"/>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老师指导协助学生完成实做工作页</a:t>
          </a:r>
        </a:p>
      </dsp:txBody>
      <dsp:txXfrm>
        <a:off x="5442237" y="1773312"/>
        <a:ext cx="1680591" cy="983866"/>
      </dsp:txXfrm>
    </dsp:sp>
    <dsp:sp modelId="{E6F5F477-EB3A-44BF-BD64-4C3A742B0300}">
      <dsp:nvSpPr>
        <dsp:cNvPr id="0" name=""/>
        <dsp:cNvSpPr/>
      </dsp:nvSpPr>
      <dsp:spPr>
        <a:xfrm rot="10800000">
          <a:off x="4889083" y="2049261"/>
          <a:ext cx="369263" cy="431969"/>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10800000">
        <a:off x="4999862" y="2135655"/>
        <a:ext cx="258484" cy="259181"/>
      </dsp:txXfrm>
    </dsp:sp>
    <dsp:sp modelId="{F2A7A743-C0CA-40E8-9BD2-8E07EBBC9906}">
      <dsp:nvSpPr>
        <dsp:cNvPr id="0" name=""/>
        <dsp:cNvSpPr/>
      </dsp:nvSpPr>
      <dsp:spPr>
        <a:xfrm>
          <a:off x="2973091" y="1742702"/>
          <a:ext cx="1741811" cy="1045086"/>
        </a:xfrm>
        <a:prstGeom prst="roundRect">
          <a:avLst>
            <a:gd name="adj" fmla="val 10000"/>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老师讲解工作页</a:t>
          </a:r>
        </a:p>
      </dsp:txBody>
      <dsp:txXfrm>
        <a:off x="3003701" y="1773312"/>
        <a:ext cx="1680591" cy="983866"/>
      </dsp:txXfrm>
    </dsp:sp>
    <dsp:sp modelId="{2341E253-8D03-4A57-8353-6C202EEF75AA}">
      <dsp:nvSpPr>
        <dsp:cNvPr id="0" name=""/>
        <dsp:cNvSpPr/>
      </dsp:nvSpPr>
      <dsp:spPr>
        <a:xfrm rot="10800000">
          <a:off x="2450548" y="2049261"/>
          <a:ext cx="369263" cy="431969"/>
        </a:xfrm>
        <a:prstGeom prst="rightArrow">
          <a:avLst>
            <a:gd name="adj1" fmla="val 60000"/>
            <a:gd name="adj2" fmla="val 5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10800000">
        <a:off x="2561327" y="2135655"/>
        <a:ext cx="258484" cy="259181"/>
      </dsp:txXfrm>
    </dsp:sp>
    <dsp:sp modelId="{E782F99C-A982-4F5B-9C07-571019CAD1C4}">
      <dsp:nvSpPr>
        <dsp:cNvPr id="0" name=""/>
        <dsp:cNvSpPr/>
      </dsp:nvSpPr>
      <dsp:spPr>
        <a:xfrm>
          <a:off x="534555" y="1742702"/>
          <a:ext cx="1741811" cy="1045086"/>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学生自行完成技能考核</a:t>
          </a:r>
        </a:p>
      </dsp:txBody>
      <dsp:txXfrm>
        <a:off x="565165" y="1773312"/>
        <a:ext cx="1680591" cy="983866"/>
      </dsp:txXfrm>
    </dsp:sp>
    <dsp:sp modelId="{033771A7-A592-41B3-84E1-79E3FEEE9C56}">
      <dsp:nvSpPr>
        <dsp:cNvPr id="0" name=""/>
        <dsp:cNvSpPr/>
      </dsp:nvSpPr>
      <dsp:spPr>
        <a:xfrm rot="5400000">
          <a:off x="1220829" y="2909716"/>
          <a:ext cx="369263" cy="431969"/>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rot="-5400000">
        <a:off x="1275871" y="2941069"/>
        <a:ext cx="259181" cy="258484"/>
      </dsp:txXfrm>
    </dsp:sp>
    <dsp:sp modelId="{4E1BD1D7-7452-4E73-8EE3-BA8C737F611C}">
      <dsp:nvSpPr>
        <dsp:cNvPr id="0" name=""/>
        <dsp:cNvSpPr/>
      </dsp:nvSpPr>
      <dsp:spPr>
        <a:xfrm>
          <a:off x="534555" y="3484513"/>
          <a:ext cx="1741811" cy="1045086"/>
        </a:xfrm>
        <a:prstGeom prst="roundRect">
          <a:avLst>
            <a:gd name="adj" fmla="val 10000"/>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老师总结评价</a:t>
          </a:r>
        </a:p>
      </dsp:txBody>
      <dsp:txXfrm>
        <a:off x="565165" y="3515123"/>
        <a:ext cx="1680591" cy="983866"/>
      </dsp:txXfrm>
    </dsp:sp>
    <dsp:sp modelId="{B63CA25F-FB3C-40FB-8FF9-B4C04DFC054A}">
      <dsp:nvSpPr>
        <dsp:cNvPr id="0" name=""/>
        <dsp:cNvSpPr/>
      </dsp:nvSpPr>
      <dsp:spPr>
        <a:xfrm>
          <a:off x="2429646" y="3791072"/>
          <a:ext cx="369263" cy="431969"/>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66750">
            <a:lnSpc>
              <a:spcPct val="90000"/>
            </a:lnSpc>
            <a:spcBef>
              <a:spcPct val="0"/>
            </a:spcBef>
            <a:spcAft>
              <a:spcPct val="35000"/>
            </a:spcAft>
            <a:buNone/>
          </a:pPr>
          <a:endParaRPr lang="zh-CN" altLang="en-US" sz="1500" kern="1200"/>
        </a:p>
      </dsp:txBody>
      <dsp:txXfrm>
        <a:off x="2429646" y="3877466"/>
        <a:ext cx="258484" cy="259181"/>
      </dsp:txXfrm>
    </dsp:sp>
    <dsp:sp modelId="{B8ADE863-0457-40DF-921F-A348505F7D1B}">
      <dsp:nvSpPr>
        <dsp:cNvPr id="0" name=""/>
        <dsp:cNvSpPr/>
      </dsp:nvSpPr>
      <dsp:spPr>
        <a:xfrm>
          <a:off x="2973091" y="3484513"/>
          <a:ext cx="1741811" cy="1045086"/>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完成知识点和技能点</a:t>
          </a:r>
        </a:p>
      </dsp:txBody>
      <dsp:txXfrm>
        <a:off x="3003701" y="3515123"/>
        <a:ext cx="1680591" cy="983866"/>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7" y="0"/>
            <a:ext cx="12192000" cy="6858000"/>
          </a:xfrm>
          <a:prstGeom prst="rect">
            <a:avLst/>
          </a:prstGeom>
        </p:spPr>
      </p:pic>
      <p:cxnSp>
        <p:nvCxnSpPr>
          <p:cNvPr id="6" name="直接连接符 5"/>
          <p:cNvCxnSpPr>
            <a:cxnSpLocks/>
          </p:cNvCxnSpPr>
          <p:nvPr userDrawn="1"/>
        </p:nvCxnSpPr>
        <p:spPr>
          <a:xfrm>
            <a:off x="0" y="708148"/>
            <a:ext cx="121902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8" name="Picture 12" descr="中英文横排组合最终稿">
            <a:extLst>
              <a:ext uri="{FF2B5EF4-FFF2-40B4-BE49-F238E27FC236}">
                <a16:creationId xmlns:a16="http://schemas.microsoft.com/office/drawing/2014/main" id="{9BAB6A00-E7CB-4CBC-9318-38A5B7316B7D}"/>
              </a:ext>
            </a:extLst>
          </p:cNvPr>
          <p:cNvPicPr>
            <a:picLocks noChangeAspect="1" noChangeArrowheads="1"/>
          </p:cNvPicPr>
          <p:nvPr userDrawn="1"/>
        </p:nvPicPr>
        <p:blipFill>
          <a:blip r:embed="rId3">
            <a:clrChange>
              <a:clrFrom>
                <a:srgbClr val="FFFFFF"/>
              </a:clrFrom>
              <a:clrTo>
                <a:srgbClr val="FFFFFF">
                  <a:alpha val="0"/>
                </a:srgbClr>
              </a:clrTo>
            </a:clrChange>
          </a:blip>
          <a:srcRect/>
          <a:stretch>
            <a:fillRect/>
          </a:stretch>
        </p:blipFill>
        <p:spPr bwMode="auto">
          <a:xfrm>
            <a:off x="8382279" y="104504"/>
            <a:ext cx="3809721" cy="557522"/>
          </a:xfrm>
          <a:prstGeom prst="rect">
            <a:avLst/>
          </a:prstGeom>
          <a:noFill/>
          <a:ln w="9525">
            <a:noFill/>
            <a:miter lim="800000"/>
            <a:headEnd/>
            <a:tailEnd/>
          </a:ln>
        </p:spPr>
      </p:pic>
    </p:spTree>
    <p:extLst>
      <p:ext uri="{BB962C8B-B14F-4D97-AF65-F5344CB8AC3E}">
        <p14:creationId xmlns:p14="http://schemas.microsoft.com/office/powerpoint/2010/main" val="130013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A99AAE5-E6A5-4022-8D44-5AFA86B738F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1B6F2FE-25B9-4DE2-8F61-F11C566637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2508109E-B555-4E13-B68B-1229873B9B4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836FE041-9945-48C0-A51A-590BEDD417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69CCEC1-1C4B-4D90-A077-E07E2A4590E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1B71532B-4623-4FD8-8220-6DA05895261F}"/>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8" name="页脚占位符 7">
            <a:extLst>
              <a:ext uri="{FF2B5EF4-FFF2-40B4-BE49-F238E27FC236}">
                <a16:creationId xmlns:a16="http://schemas.microsoft.com/office/drawing/2014/main" id="{D486B4E4-2041-4A8E-B990-2EFFC96EADA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91B9079D-AF7E-4213-847A-37F95DBBDBD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124163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B324C34-19C7-4E5C-88E6-142002EABB5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C00C25D7-88AD-4EA1-919E-C0F54C701C34}"/>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4" name="页脚占位符 3">
            <a:extLst>
              <a:ext uri="{FF2B5EF4-FFF2-40B4-BE49-F238E27FC236}">
                <a16:creationId xmlns:a16="http://schemas.microsoft.com/office/drawing/2014/main" id="{74AD7D76-CFFD-4FA7-A390-1C857466E3A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0640613-BF81-4711-9303-BBA95DF9E3C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8481311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1E31C5DA-9312-4DCD-91D1-9D48895AD950}"/>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3" name="页脚占位符 2">
            <a:extLst>
              <a:ext uri="{FF2B5EF4-FFF2-40B4-BE49-F238E27FC236}">
                <a16:creationId xmlns:a16="http://schemas.microsoft.com/office/drawing/2014/main" id="{E932081B-801D-4A6B-B536-FC0B7870676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71D59616-6655-4670-942F-3941B01B32A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959707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2399A06-EC86-48F4-A31A-8C98A08BD85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7F07A100-7387-4061-8955-2A747B80AD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193654D1-6835-4E87-84F5-876073FD3C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268E0F7-90DF-427F-BF66-49B64340FF9E}"/>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6" name="页脚占位符 5">
            <a:extLst>
              <a:ext uri="{FF2B5EF4-FFF2-40B4-BE49-F238E27FC236}">
                <a16:creationId xmlns:a16="http://schemas.microsoft.com/office/drawing/2014/main" id="{0328896B-D48E-4A10-8D4C-9B75A7514F6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9ECB1C5-AF13-41BE-9169-5187E8976E1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7453124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1B785E-AF4C-4E79-AD05-573D73069B9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4D9DD350-7192-4F16-B599-0636206F88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772D8CA4-5F56-4588-92A1-D82520CCB7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96F2943-7F5C-45D4-AFE6-74282ADF124C}"/>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6" name="页脚占位符 5">
            <a:extLst>
              <a:ext uri="{FF2B5EF4-FFF2-40B4-BE49-F238E27FC236}">
                <a16:creationId xmlns:a16="http://schemas.microsoft.com/office/drawing/2014/main" id="{EAD617E1-309C-4474-9CA9-4C5F7EA37AD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93E82C-88C9-42BC-AB4B-B3782007DCDC}"/>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7464018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16C414-4E38-4B7F-9986-97D3E1E1D3B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551BC05-4CEB-4E87-9D25-F3457F3334D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753B2C3-F59A-4D76-BE1E-94B48CFC4836}"/>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3D0A476-E6C1-4023-9733-13F737C609C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B5D34A5-2EBC-4B41-8391-D8E21B2C40C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4226721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FDE6F04-CEE8-4A4F-A152-E2BF4AD924C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D20FB339-D911-4E27-8A11-740F4157B882}"/>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5422238-2DD2-4AE1-86FF-A1A229DB3CAC}"/>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BC2582F-DF8A-4FCA-9D78-FE8D3622CC3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7F5A9F4-9FFD-47A1-BE95-AF18AA521BC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314967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b="20817"/>
          <a:stretch>
            <a:fillRect/>
          </a:stretch>
        </p:blipFill>
        <p:spPr>
          <a:xfrm>
            <a:off x="0" y="0"/>
            <a:ext cx="12192000" cy="5430397"/>
          </a:xfrm>
          <a:prstGeom prst="rect">
            <a:avLst/>
          </a:prstGeom>
        </p:spPr>
      </p:pic>
      <p:pic>
        <p:nvPicPr>
          <p:cNvPr id="4" name="Picture 12" descr="中英文横排组合最终稿">
            <a:extLst>
              <a:ext uri="{FF2B5EF4-FFF2-40B4-BE49-F238E27FC236}">
                <a16:creationId xmlns:a16="http://schemas.microsoft.com/office/drawing/2014/main" id="{A0973862-C623-44D2-9A65-58B4D4706E76}"/>
              </a:ext>
            </a:extLst>
          </p:cNvPr>
          <p:cNvPicPr>
            <a:picLocks noChangeAspect="1" noChangeArrowheads="1"/>
          </p:cNvPicPr>
          <p:nvPr userDrawn="1"/>
        </p:nvPicPr>
        <p:blipFill>
          <a:blip r:embed="rId3">
            <a:clrChange>
              <a:clrFrom>
                <a:srgbClr val="FFFFFF"/>
              </a:clrFrom>
              <a:clrTo>
                <a:srgbClr val="FFFFFF">
                  <a:alpha val="0"/>
                </a:srgbClr>
              </a:clrTo>
            </a:clrChange>
          </a:blip>
          <a:srcRect/>
          <a:stretch>
            <a:fillRect/>
          </a:stretch>
        </p:blipFill>
        <p:spPr bwMode="auto">
          <a:xfrm>
            <a:off x="6811297" y="5275698"/>
            <a:ext cx="4866834" cy="712222"/>
          </a:xfrm>
          <a:prstGeom prst="rect">
            <a:avLst/>
          </a:prstGeom>
          <a:noFill/>
          <a:ln w="9525">
            <a:noFill/>
            <a:miter lim="800000"/>
            <a:headEnd/>
            <a:tailEnd/>
          </a:ln>
        </p:spPr>
      </p:pic>
    </p:spTree>
    <p:extLst>
      <p:ext uri="{BB962C8B-B14F-4D97-AF65-F5344CB8AC3E}">
        <p14:creationId xmlns:p14="http://schemas.microsoft.com/office/powerpoint/2010/main" val="2655378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F123851-17AC-47FD-B6E6-711CA7E1F782}"/>
              </a:ext>
            </a:extLst>
          </p:cNvPr>
          <p:cNvSpPr>
            <a:spLocks noGrp="1"/>
          </p:cNvSpPr>
          <p:nvPr>
            <p:ph type="title"/>
          </p:nvPr>
        </p:nvSpPr>
        <p:spPr/>
        <p:txBody>
          <a:bodyPr/>
          <a:lstStyle/>
          <a:p>
            <a:r>
              <a:rPr lang="zh-CN" altLang="en-US" dirty="0"/>
              <a:t>单击此处编辑母版标题样式</a:t>
            </a:r>
          </a:p>
        </p:txBody>
      </p:sp>
      <p:sp>
        <p:nvSpPr>
          <p:cNvPr id="3" name="日期占位符 2">
            <a:extLst>
              <a:ext uri="{FF2B5EF4-FFF2-40B4-BE49-F238E27FC236}">
                <a16:creationId xmlns:a16="http://schemas.microsoft.com/office/drawing/2014/main" id="{352B7ECF-86AF-4A03-94AF-F9492CA779B7}"/>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4" name="页脚占位符 3">
            <a:extLst>
              <a:ext uri="{FF2B5EF4-FFF2-40B4-BE49-F238E27FC236}">
                <a16:creationId xmlns:a16="http://schemas.microsoft.com/office/drawing/2014/main" id="{0589B26D-E9F8-4248-94E1-A25701B4391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C9973F84-F78C-4D9B-B1F8-F64450ABF748}"/>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50524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7" y="0"/>
            <a:ext cx="12192000" cy="6858000"/>
          </a:xfrm>
          <a:prstGeom prst="rect">
            <a:avLst/>
          </a:prstGeom>
        </p:spPr>
      </p:pic>
      <p:cxnSp>
        <p:nvCxnSpPr>
          <p:cNvPr id="6" name="直接连接符 5"/>
          <p:cNvCxnSpPr>
            <a:cxnSpLocks/>
          </p:cNvCxnSpPr>
          <p:nvPr userDrawn="1"/>
        </p:nvCxnSpPr>
        <p:spPr>
          <a:xfrm>
            <a:off x="0" y="708148"/>
            <a:ext cx="121902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5" name="图片 4">
            <a:extLst>
              <a:ext uri="{FF2B5EF4-FFF2-40B4-BE49-F238E27FC236}">
                <a16:creationId xmlns:a16="http://schemas.microsoft.com/office/drawing/2014/main" id="{4BAEC082-27E9-449F-B784-A91DE4D45036}"/>
              </a:ext>
            </a:extLst>
          </p:cNvPr>
          <p:cNvPicPr>
            <a:picLocks noChangeAspect="1"/>
          </p:cNvPicPr>
          <p:nvPr userDrawn="1"/>
        </p:nvPicPr>
        <p:blipFill>
          <a:blip r:embed="rId3">
            <a:alphaModFix/>
          </a:blip>
          <a:stretch>
            <a:fillRect/>
          </a:stretch>
        </p:blipFill>
        <p:spPr>
          <a:xfrm>
            <a:off x="8922850" y="32538"/>
            <a:ext cx="3273491" cy="675610"/>
          </a:xfrm>
          <a:prstGeom prst="rect">
            <a:avLst/>
          </a:prstGeom>
          <a:solidFill>
            <a:srgbClr val="F3F3F4"/>
          </a:solidFill>
        </p:spPr>
      </p:pic>
      <p:sp>
        <p:nvSpPr>
          <p:cNvPr id="7" name="文本框 6">
            <a:extLst>
              <a:ext uri="{FF2B5EF4-FFF2-40B4-BE49-F238E27FC236}">
                <a16:creationId xmlns:a16="http://schemas.microsoft.com/office/drawing/2014/main" id="{E426FC56-BFA8-45D7-95C0-740D80159D82}"/>
              </a:ext>
            </a:extLst>
          </p:cNvPr>
          <p:cNvSpPr txBox="1"/>
          <p:nvPr userDrawn="1"/>
        </p:nvSpPr>
        <p:spPr>
          <a:xfrm>
            <a:off x="174259" y="139510"/>
            <a:ext cx="6189784" cy="461665"/>
          </a:xfrm>
          <a:prstGeom prst="rect">
            <a:avLst/>
          </a:prstGeom>
          <a:noFill/>
        </p:spPr>
        <p:txBody>
          <a:bodyPr wrap="square">
            <a:spAutoFit/>
          </a:bodyPr>
          <a:lstStyle/>
          <a:p>
            <a:r>
              <a:rPr lang="zh-CN" altLang="en-US" sz="2400" dirty="0">
                <a:latin typeface="方正黑体_GBK" panose="03000509000000000000" pitchFamily="65" charset="-122"/>
                <a:ea typeface="方正黑体_GBK" panose="03000509000000000000" pitchFamily="65" charset="-122"/>
              </a:rPr>
              <a:t>学习单元五 整车热管理系统检修</a:t>
            </a:r>
          </a:p>
        </p:txBody>
      </p:sp>
    </p:spTree>
    <p:extLst>
      <p:ext uri="{BB962C8B-B14F-4D97-AF65-F5344CB8AC3E}">
        <p14:creationId xmlns:p14="http://schemas.microsoft.com/office/powerpoint/2010/main" val="3293226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b="20817"/>
          <a:stretch>
            <a:fillRect/>
          </a:stretch>
        </p:blipFill>
        <p:spPr>
          <a:xfrm>
            <a:off x="0" y="0"/>
            <a:ext cx="12192000" cy="5430397"/>
          </a:xfrm>
          <a:prstGeom prst="rect">
            <a:avLst/>
          </a:prstGeom>
        </p:spPr>
      </p:pic>
      <p:pic>
        <p:nvPicPr>
          <p:cNvPr id="3" name="图片 2">
            <a:extLst>
              <a:ext uri="{FF2B5EF4-FFF2-40B4-BE49-F238E27FC236}">
                <a16:creationId xmlns:a16="http://schemas.microsoft.com/office/drawing/2014/main" id="{86C9D6D9-53FD-47F9-95A8-055ABAB5DA02}"/>
              </a:ext>
            </a:extLst>
          </p:cNvPr>
          <p:cNvPicPr>
            <a:picLocks noChangeAspect="1"/>
          </p:cNvPicPr>
          <p:nvPr userDrawn="1"/>
        </p:nvPicPr>
        <p:blipFill>
          <a:blip r:embed="rId3">
            <a:alphaModFix/>
          </a:blip>
          <a:stretch>
            <a:fillRect/>
          </a:stretch>
        </p:blipFill>
        <p:spPr>
          <a:xfrm>
            <a:off x="7122534" y="5162550"/>
            <a:ext cx="3876675" cy="800100"/>
          </a:xfrm>
          <a:prstGeom prst="rect">
            <a:avLst/>
          </a:prstGeom>
          <a:solidFill>
            <a:srgbClr val="F3F3F4"/>
          </a:solidFill>
        </p:spPr>
      </p:pic>
    </p:spTree>
    <p:extLst>
      <p:ext uri="{BB962C8B-B14F-4D97-AF65-F5344CB8AC3E}">
        <p14:creationId xmlns:p14="http://schemas.microsoft.com/office/powerpoint/2010/main" val="1903473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41341C-AF68-4F1C-86D9-1DE8494155E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A139AC5E-30DD-4006-89C0-5FEAF6E5ED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DD37D2A5-E7CC-4307-AFD8-396DAF8191BF}"/>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088440D-CE80-4EA1-A477-050964B6C76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884BF42-00BD-4425-9BF1-17423FC6425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994034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8BC9CCF-EC9F-438E-AA8D-21AFF5DAB9D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78C11548-BE73-44D2-B35B-73515193E87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330C281-09E9-4F00-99AF-1E4CA19F61C7}"/>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F1E424C-7A68-4344-BC36-C92054956A0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F303D1C-E5B5-40AC-AE08-D5687131C8D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198287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71588A-EB6E-44CA-AB6E-9D6658C85D6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CA3D34F-8828-47E4-AE71-DC1F354951A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9FC512DC-AFAA-442A-8FB2-AAF6ACA2191A}"/>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32E0715-EC41-4095-8EF8-D997F6C79F9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29603EC-FFC1-4FEF-8846-54645605FE6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31915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21875C-7DF6-4B83-A42A-350E6830065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38A3FC2-4252-481C-AA53-DE8028FE1F1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1613F9B1-E7E3-4B8F-9924-946ECDE0C37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C6EAF227-70EB-462A-91B8-C19EC9BC303F}"/>
              </a:ext>
            </a:extLst>
          </p:cNvPr>
          <p:cNvSpPr>
            <a:spLocks noGrp="1"/>
          </p:cNvSpPr>
          <p:nvPr>
            <p:ph type="dt" sz="half" idx="10"/>
          </p:nvPr>
        </p:nvSpPr>
        <p:spPr/>
        <p:txBody>
          <a:bodyPr/>
          <a:lstStyle/>
          <a:p>
            <a:fld id="{1E05286F-21BB-4AB4-961F-35FA1AB38DE7}" type="datetimeFigureOut">
              <a:rPr lang="zh-CN" altLang="en-US" smtClean="0"/>
              <a:t>2025/9/5</a:t>
            </a:fld>
            <a:endParaRPr lang="zh-CN" altLang="en-US"/>
          </a:p>
        </p:txBody>
      </p:sp>
      <p:sp>
        <p:nvSpPr>
          <p:cNvPr id="6" name="页脚占位符 5">
            <a:extLst>
              <a:ext uri="{FF2B5EF4-FFF2-40B4-BE49-F238E27FC236}">
                <a16:creationId xmlns:a16="http://schemas.microsoft.com/office/drawing/2014/main" id="{2C93FEFE-5766-466C-A3C1-60953723732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87122E3-D533-46C7-9990-CE1B7DDA03E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549993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1B9B840B-4B63-461B-892C-17F4F7F848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id="{C6DD5996-02CC-49D0-995F-FA4889FA0E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a:extLst>
              <a:ext uri="{FF2B5EF4-FFF2-40B4-BE49-F238E27FC236}">
                <a16:creationId xmlns:a16="http://schemas.microsoft.com/office/drawing/2014/main" id="{3BCAB1B8-5276-4A4A-884D-1214E8CA56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05286F-21BB-4AB4-961F-35FA1AB38DE7}" type="datetimeFigureOut">
              <a:rPr lang="zh-CN" altLang="en-US" smtClean="0"/>
              <a:t>2025/9/5</a:t>
            </a:fld>
            <a:endParaRPr lang="zh-CN" altLang="en-US"/>
          </a:p>
        </p:txBody>
      </p:sp>
      <p:sp>
        <p:nvSpPr>
          <p:cNvPr id="5" name="页脚占位符 4">
            <a:extLst>
              <a:ext uri="{FF2B5EF4-FFF2-40B4-BE49-F238E27FC236}">
                <a16:creationId xmlns:a16="http://schemas.microsoft.com/office/drawing/2014/main" id="{9702BD6A-4D56-4872-84C7-CB170F9C7B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E2F6A671-5436-44D7-ABCE-DA0CBA6DF2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8468722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49"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Lst>
  <p:txStyles>
    <p:titleStyle>
      <a:lvl1pPr algn="l" defTabSz="914400" rtl="0" eaLnBrk="1" latinLnBrk="0" hangingPunct="1">
        <a:lnSpc>
          <a:spcPct val="90000"/>
        </a:lnSpc>
        <a:spcBef>
          <a:spcPct val="0"/>
        </a:spcBef>
        <a:buNone/>
        <a:defRPr sz="4400" kern="1200">
          <a:solidFill>
            <a:schemeClr val="tx1"/>
          </a:solidFill>
          <a:latin typeface="方正黑体_GBK" panose="03000509000000000000" pitchFamily="65" charset="-122"/>
          <a:ea typeface="方正黑体_GBK" panose="03000509000000000000" pitchFamily="65"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_GBK" panose="03000509000000000000" pitchFamily="65" charset="-122"/>
          <a:ea typeface="方正黑体_GBK"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楷体_GBK" panose="03000509000000000000" pitchFamily="65" charset="-122"/>
          <a:ea typeface="方正楷体_GBK"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楷体_GBK" panose="03000509000000000000" pitchFamily="65" charset="-122"/>
          <a:ea typeface="方正楷体_GBK"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a:extLst>
              <a:ext uri="{FF2B5EF4-FFF2-40B4-BE49-F238E27FC236}">
                <a16:creationId xmlns:a16="http://schemas.microsoft.com/office/drawing/2014/main" id="{3CDECE70-BBAC-48C2-8FD8-07268BC8999B}"/>
              </a:ext>
            </a:extLst>
          </p:cNvPr>
          <p:cNvSpPr>
            <a:spLocks noGrp="1"/>
          </p:cNvSpPr>
          <p:nvPr/>
        </p:nvSpPr>
        <p:spPr>
          <a:xfrm>
            <a:off x="1524000" y="1213571"/>
            <a:ext cx="9144000" cy="2387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方正黑体_GBK" panose="03000509000000000000" pitchFamily="65" charset="-122"/>
                <a:ea typeface="方正黑体_GBK" panose="03000509000000000000" pitchFamily="65" charset="-122"/>
                <a:cs typeface="+mj-cs"/>
              </a:defRPr>
            </a:lvl1pPr>
          </a:lstStyle>
          <a:p>
            <a:pPr>
              <a:lnSpc>
                <a:spcPct val="150000"/>
              </a:lnSpc>
            </a:pPr>
            <a:r>
              <a:rPr lang="zh-CN" altLang="en-US" dirty="0"/>
              <a:t>学习单元五 </a:t>
            </a:r>
            <a:endParaRPr lang="en-US" altLang="zh-CN" dirty="0"/>
          </a:p>
          <a:p>
            <a:pPr>
              <a:lnSpc>
                <a:spcPct val="150000"/>
              </a:lnSpc>
            </a:pPr>
            <a:r>
              <a:rPr lang="zh-CN" altLang="en-US" dirty="0"/>
              <a:t>整车热管理系统检修</a:t>
            </a:r>
          </a:p>
        </p:txBody>
      </p:sp>
      <p:sp>
        <p:nvSpPr>
          <p:cNvPr id="5" name="副标题 2">
            <a:extLst>
              <a:ext uri="{FF2B5EF4-FFF2-40B4-BE49-F238E27FC236}">
                <a16:creationId xmlns:a16="http://schemas.microsoft.com/office/drawing/2014/main" id="{FDA26CED-1AC0-4A40-9A1D-DA10E751B9D8}"/>
              </a:ext>
            </a:extLst>
          </p:cNvPr>
          <p:cNvSpPr>
            <a:spLocks noGrp="1"/>
          </p:cNvSpPr>
          <p:nvPr/>
        </p:nvSpPr>
        <p:spPr>
          <a:xfrm>
            <a:off x="1524000" y="3988667"/>
            <a:ext cx="9144000" cy="16557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_GBK" panose="03000509000000000000" pitchFamily="65" charset="-122"/>
                <a:ea typeface="方正黑体_GBK"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楷体_GBK" panose="03000509000000000000" pitchFamily="65" charset="-122"/>
                <a:ea typeface="方正楷体_GBK"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楷体_GBK" panose="03000509000000000000" pitchFamily="65" charset="-122"/>
                <a:ea typeface="方正楷体_GBK"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dirty="0"/>
              <a:t>学习任务二 电动空调控制系统检修</a:t>
            </a:r>
          </a:p>
        </p:txBody>
      </p:sp>
    </p:spTree>
    <p:extLst>
      <p:ext uri="{BB962C8B-B14F-4D97-AF65-F5344CB8AC3E}">
        <p14:creationId xmlns:p14="http://schemas.microsoft.com/office/powerpoint/2010/main" val="41272542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5066713" cy="1979068"/>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一、空调制冷系统的组成及工作原理</a:t>
            </a: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冷凝器</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冷凝器是用于将制冷剂所含的热量释放，并将制冷剂由气态转变成液态的热交换器。</a:t>
            </a:r>
            <a:endParaRPr lang="en-US" altLang="zh-CN" sz="2000" dirty="0">
              <a:latin typeface="方正楷体_GBK" panose="03000509000000000000" pitchFamily="65" charset="-122"/>
              <a:ea typeface="方正楷体_GBK" panose="03000509000000000000" pitchFamily="65" charset="-122"/>
            </a:endParaRPr>
          </a:p>
        </p:txBody>
      </p:sp>
      <p:pic>
        <p:nvPicPr>
          <p:cNvPr id="5" name="图片 4">
            <a:extLst>
              <a:ext uri="{FF2B5EF4-FFF2-40B4-BE49-F238E27FC236}">
                <a16:creationId xmlns:a16="http://schemas.microsoft.com/office/drawing/2014/main" id="{E7D3CB22-EC5B-430A-AF37-A687E45BF290}"/>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636457" y="2431362"/>
            <a:ext cx="5724518" cy="3969437"/>
          </a:xfrm>
          <a:prstGeom prst="rect">
            <a:avLst/>
          </a:prstGeom>
        </p:spPr>
      </p:pic>
    </p:spTree>
    <p:extLst>
      <p:ext uri="{BB962C8B-B14F-4D97-AF65-F5344CB8AC3E}">
        <p14:creationId xmlns:p14="http://schemas.microsoft.com/office/powerpoint/2010/main" val="40533332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5066713" cy="2902398"/>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一、空调制冷系统的组成及工作原理</a:t>
            </a: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膨胀阀</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膨胀阀的作用是使从冷凝器过来的高温高压液体制冷剂通过膨胀阀的节流降压成为容易蒸发的低温低压雾状制冷剂进入蒸发器，即分开了制冷剂的高压侧和低压侧。</a:t>
            </a:r>
            <a:endParaRPr lang="en-US" altLang="zh-CN" sz="2000" dirty="0">
              <a:latin typeface="方正楷体_GBK" panose="03000509000000000000" pitchFamily="65" charset="-122"/>
              <a:ea typeface="方正楷体_GBK" panose="03000509000000000000" pitchFamily="65" charset="-122"/>
            </a:endParaRPr>
          </a:p>
        </p:txBody>
      </p:sp>
      <p:pic>
        <p:nvPicPr>
          <p:cNvPr id="6" name="图片 5">
            <a:extLst>
              <a:ext uri="{FF2B5EF4-FFF2-40B4-BE49-F238E27FC236}">
                <a16:creationId xmlns:a16="http://schemas.microsoft.com/office/drawing/2014/main" id="{8E317C61-661D-407B-A94D-6A113847F42B}"/>
              </a:ext>
            </a:extLst>
          </p:cNvPr>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045592" y="1811316"/>
            <a:ext cx="4208561" cy="4884905"/>
          </a:xfrm>
          <a:prstGeom prst="rect">
            <a:avLst/>
          </a:prstGeom>
          <a:noFill/>
          <a:ln>
            <a:noFill/>
          </a:ln>
        </p:spPr>
      </p:pic>
    </p:spTree>
    <p:extLst>
      <p:ext uri="{BB962C8B-B14F-4D97-AF65-F5344CB8AC3E}">
        <p14:creationId xmlns:p14="http://schemas.microsoft.com/office/powerpoint/2010/main" val="39272467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5066713" cy="2902398"/>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一、空调制冷系统的组成及工作原理</a:t>
            </a:r>
          </a:p>
          <a:p>
            <a:pPr>
              <a:lnSpc>
                <a:spcPct val="150000"/>
              </a:lnSpc>
            </a:pPr>
            <a:r>
              <a:rPr lang="en-US" altLang="zh-CN" sz="2000" dirty="0">
                <a:latin typeface="方正楷体_GBK" panose="03000509000000000000" pitchFamily="65" charset="-122"/>
                <a:ea typeface="方正楷体_GBK" panose="03000509000000000000" pitchFamily="65" charset="-122"/>
              </a:rPr>
              <a:t>4.</a:t>
            </a:r>
            <a:r>
              <a:rPr lang="zh-CN" altLang="en-US" sz="2000" dirty="0">
                <a:latin typeface="方正楷体_GBK" panose="03000509000000000000" pitchFamily="65" charset="-122"/>
                <a:ea typeface="方正楷体_GBK" panose="03000509000000000000" pitchFamily="65" charset="-122"/>
              </a:rPr>
              <a:t>蒸发器</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蒸发器是一个热交换器，减压后的制冷剂以液</a:t>
            </a:r>
            <a:r>
              <a:rPr lang="en-US" altLang="zh-CN" sz="2000" dirty="0">
                <a:latin typeface="方正楷体_GBK" panose="03000509000000000000" pitchFamily="65" charset="-122"/>
                <a:ea typeface="方正楷体_GBK" panose="03000509000000000000" pitchFamily="65" charset="-122"/>
              </a:rPr>
              <a:t>/</a:t>
            </a:r>
            <a:r>
              <a:rPr lang="zh-CN" altLang="en-US" sz="2000" dirty="0">
                <a:latin typeface="方正楷体_GBK" panose="03000509000000000000" pitchFamily="65" charset="-122"/>
                <a:ea typeface="方正楷体_GBK" panose="03000509000000000000" pitchFamily="65" charset="-122"/>
              </a:rPr>
              <a:t>气态进入蒸发器，蒸发器中的制冷剂吸收进入车内的外部空气的热量，制冷剂蒸发。在蒸发器出口处，制冷剂呈低压低温气态。</a:t>
            </a:r>
            <a:endParaRPr lang="en-US" altLang="zh-CN" sz="2000" dirty="0">
              <a:latin typeface="方正楷体_GBK" panose="03000509000000000000" pitchFamily="65" charset="-122"/>
              <a:ea typeface="方正楷体_GBK" panose="03000509000000000000" pitchFamily="65" charset="-122"/>
            </a:endParaRPr>
          </a:p>
        </p:txBody>
      </p:sp>
      <p:pic>
        <p:nvPicPr>
          <p:cNvPr id="7" name="图片 6">
            <a:extLst>
              <a:ext uri="{FF2B5EF4-FFF2-40B4-BE49-F238E27FC236}">
                <a16:creationId xmlns:a16="http://schemas.microsoft.com/office/drawing/2014/main" id="{496EBE1B-17F5-419B-BBED-4E40C302EFE4}"/>
              </a:ext>
            </a:extLst>
          </p:cNvPr>
          <p:cNvPicPr/>
          <p:nvPr/>
        </p:nvPicPr>
        <p:blipFill>
          <a:blip r:embed="rId2">
            <a:clrChange>
              <a:clrFrom>
                <a:srgbClr val="000000">
                  <a:alpha val="0"/>
                </a:srgbClr>
              </a:clrFrom>
              <a:clrTo>
                <a:srgbClr val="000000">
                  <a:alpha val="0"/>
                </a:srgbClr>
              </a:clrTo>
            </a:clrChange>
            <a:extLst>
              <a:ext uri="{28A0092B-C50C-407E-A947-70E740481C1C}">
                <a14:useLocalDpi xmlns:a14="http://schemas.microsoft.com/office/drawing/2010/main" val="0"/>
              </a:ext>
            </a:extLst>
          </a:blip>
          <a:stretch>
            <a:fillRect/>
          </a:stretch>
        </p:blipFill>
        <p:spPr>
          <a:xfrm>
            <a:off x="6016281" y="2528399"/>
            <a:ext cx="5066713" cy="3984943"/>
          </a:xfrm>
          <a:prstGeom prst="rect">
            <a:avLst/>
          </a:prstGeom>
          <a:noFill/>
          <a:ln>
            <a:noFill/>
          </a:ln>
        </p:spPr>
      </p:pic>
    </p:spTree>
    <p:extLst>
      <p:ext uri="{BB962C8B-B14F-4D97-AF65-F5344CB8AC3E}">
        <p14:creationId xmlns:p14="http://schemas.microsoft.com/office/powerpoint/2010/main" val="21624273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5066713" cy="244073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一、空调制冷系统的组成及工作原理</a:t>
            </a:r>
          </a:p>
          <a:p>
            <a:pPr>
              <a:lnSpc>
                <a:spcPct val="150000"/>
              </a:lnSpc>
            </a:pPr>
            <a:r>
              <a:rPr lang="en-US" altLang="zh-CN" sz="2000" dirty="0">
                <a:latin typeface="方正楷体_GBK" panose="03000509000000000000" pitchFamily="65" charset="-122"/>
                <a:ea typeface="方正楷体_GBK" panose="03000509000000000000" pitchFamily="65" charset="-122"/>
              </a:rPr>
              <a:t>5.</a:t>
            </a:r>
            <a:r>
              <a:rPr lang="zh-CN" altLang="en-US" sz="2000" dirty="0">
                <a:latin typeface="方正楷体_GBK" panose="03000509000000000000" pitchFamily="65" charset="-122"/>
                <a:ea typeface="方正楷体_GBK" panose="03000509000000000000" pitchFamily="65" charset="-122"/>
              </a:rPr>
              <a:t>蒸发器温度传感器</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测量蒸发器的散热片之间的温度。传感器信号被传送到空调控制单元上。如果蒸发器温度过低的话，空调压缩机就会被关闭。</a:t>
            </a:r>
            <a:endParaRPr lang="en-US" altLang="zh-CN" sz="2000" dirty="0">
              <a:latin typeface="方正楷体_GBK" panose="03000509000000000000" pitchFamily="65" charset="-122"/>
              <a:ea typeface="方正楷体_GBK" panose="03000509000000000000" pitchFamily="65" charset="-122"/>
            </a:endParaRPr>
          </a:p>
        </p:txBody>
      </p:sp>
      <p:pic>
        <p:nvPicPr>
          <p:cNvPr id="6" name="Picture 2">
            <a:extLst>
              <a:ext uri="{FF2B5EF4-FFF2-40B4-BE49-F238E27FC236}">
                <a16:creationId xmlns:a16="http://schemas.microsoft.com/office/drawing/2014/main" id="{2BA329DC-B82C-41C3-ABF7-577FA49DF1EA}"/>
              </a:ext>
            </a:extLst>
          </p:cNvPr>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80519" y="2748621"/>
            <a:ext cx="4601601" cy="3628391"/>
          </a:xfrm>
          <a:prstGeom prst="rect">
            <a:avLst/>
          </a:prstGeom>
          <a:noFill/>
          <a:ln>
            <a:noFill/>
          </a:ln>
          <a:effectLst/>
        </p:spPr>
      </p:pic>
    </p:spTree>
    <p:extLst>
      <p:ext uri="{BB962C8B-B14F-4D97-AF65-F5344CB8AC3E}">
        <p14:creationId xmlns:p14="http://schemas.microsoft.com/office/powerpoint/2010/main" val="7198071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5066713" cy="151740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一、空调制冷系统的组成及工作原理</a:t>
            </a:r>
          </a:p>
          <a:p>
            <a:pPr>
              <a:lnSpc>
                <a:spcPct val="150000"/>
              </a:lnSpc>
            </a:pPr>
            <a:r>
              <a:rPr lang="en-US" altLang="zh-CN" sz="2000" dirty="0">
                <a:latin typeface="方正楷体_GBK" panose="03000509000000000000" pitchFamily="65" charset="-122"/>
                <a:ea typeface="方正楷体_GBK" panose="03000509000000000000" pitchFamily="65" charset="-122"/>
              </a:rPr>
              <a:t>6.</a:t>
            </a:r>
            <a:r>
              <a:rPr lang="zh-CN" altLang="en-US" sz="2000" dirty="0">
                <a:latin typeface="方正楷体_GBK" panose="03000509000000000000" pitchFamily="65" charset="-122"/>
                <a:ea typeface="方正楷体_GBK" panose="03000509000000000000" pitchFamily="65" charset="-122"/>
              </a:rPr>
              <a:t>空调制冷系统的工作原理</a:t>
            </a:r>
            <a:endParaRPr lang="en-US" altLang="zh-CN" sz="2000" dirty="0">
              <a:latin typeface="方正楷体_GBK" panose="03000509000000000000" pitchFamily="65" charset="-122"/>
              <a:ea typeface="方正楷体_GBK" panose="03000509000000000000" pitchFamily="65" charset="-122"/>
            </a:endParaRPr>
          </a:p>
          <a:p>
            <a:pPr>
              <a:lnSpc>
                <a:spcPct val="150000"/>
              </a:lnSpc>
            </a:pPr>
            <a:endParaRPr lang="en-US" altLang="zh-CN" sz="2000" dirty="0">
              <a:latin typeface="方正楷体_GBK" panose="03000509000000000000" pitchFamily="65" charset="-122"/>
              <a:ea typeface="方正楷体_GBK" panose="03000509000000000000" pitchFamily="65" charset="-122"/>
            </a:endParaRPr>
          </a:p>
        </p:txBody>
      </p:sp>
      <p:pic>
        <p:nvPicPr>
          <p:cNvPr id="7" name="图片 6">
            <a:extLst>
              <a:ext uri="{FF2B5EF4-FFF2-40B4-BE49-F238E27FC236}">
                <a16:creationId xmlns:a16="http://schemas.microsoft.com/office/drawing/2014/main" id="{A66F7F30-9A3E-4C4E-8DC9-EC5B895EB7F4}"/>
              </a:ext>
            </a:extLst>
          </p:cNvPr>
          <p:cNvPicPr/>
          <p:nvPr/>
        </p:nvPicPr>
        <p:blipFill>
          <a:blip r:embed="rId2">
            <a:clrChange>
              <a:clrFrom>
                <a:srgbClr val="FFFFFF"/>
              </a:clrFrom>
              <a:clrTo>
                <a:srgbClr val="FFFFFF">
                  <a:alpha val="0"/>
                </a:srgbClr>
              </a:clrTo>
            </a:clrChange>
          </a:blip>
          <a:stretch>
            <a:fillRect/>
          </a:stretch>
        </p:blipFill>
        <p:spPr>
          <a:xfrm>
            <a:off x="3979348" y="2452370"/>
            <a:ext cx="6177525" cy="4405630"/>
          </a:xfrm>
          <a:prstGeom prst="rect">
            <a:avLst/>
          </a:prstGeom>
        </p:spPr>
      </p:pic>
    </p:spTree>
    <p:extLst>
      <p:ext uri="{BB962C8B-B14F-4D97-AF65-F5344CB8AC3E}">
        <p14:creationId xmlns:p14="http://schemas.microsoft.com/office/powerpoint/2010/main" val="17419216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5066713"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二、空调通风控制系统</a:t>
            </a:r>
          </a:p>
          <a:p>
            <a:pPr>
              <a:lnSpc>
                <a:spcPct val="150000"/>
              </a:lnSpc>
            </a:pPr>
            <a:r>
              <a:rPr lang="zh-CN" altLang="en-US" sz="2000" dirty="0">
                <a:latin typeface="方正楷体_GBK" panose="03000509000000000000" pitchFamily="65" charset="-122"/>
                <a:ea typeface="方正楷体_GBK" panose="03000509000000000000" pitchFamily="65" charset="-122"/>
              </a:rPr>
              <a:t>空气流向按下列模式进行改变：</a:t>
            </a: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吹面－通过仪表板出风口送风</a:t>
            </a: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双向－通过仪表板出风口、地板出风口送风</a:t>
            </a: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吹脚－通过地板出风口送风</a:t>
            </a: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混和－通过地板、前风窗出风口送风</a:t>
            </a: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除霜－前风窗出风口送风</a:t>
            </a:r>
          </a:p>
          <a:p>
            <a:pPr>
              <a:lnSpc>
                <a:spcPct val="150000"/>
              </a:lnSpc>
            </a:pPr>
            <a:endParaRPr lang="en-US" altLang="zh-CN" sz="2000" dirty="0">
              <a:latin typeface="方正楷体_GBK" panose="03000509000000000000" pitchFamily="65" charset="-122"/>
              <a:ea typeface="方正楷体_GBK" panose="03000509000000000000" pitchFamily="65" charset="-122"/>
            </a:endParaRPr>
          </a:p>
          <a:p>
            <a:pPr>
              <a:lnSpc>
                <a:spcPct val="150000"/>
              </a:lnSpc>
            </a:pPr>
            <a:endParaRPr lang="en-US" altLang="zh-CN" sz="2000" dirty="0">
              <a:latin typeface="方正楷体_GBK" panose="03000509000000000000" pitchFamily="65" charset="-122"/>
              <a:ea typeface="方正楷体_GBK" panose="03000509000000000000" pitchFamily="65" charset="-122"/>
            </a:endParaRPr>
          </a:p>
        </p:txBody>
      </p:sp>
      <p:pic>
        <p:nvPicPr>
          <p:cNvPr id="6" name="图片 5">
            <a:extLst>
              <a:ext uri="{FF2B5EF4-FFF2-40B4-BE49-F238E27FC236}">
                <a16:creationId xmlns:a16="http://schemas.microsoft.com/office/drawing/2014/main" id="{D092A153-0CAB-4913-86B2-58BF8C42FD9E}"/>
              </a:ext>
            </a:extLst>
          </p:cNvPr>
          <p:cNvPicPr/>
          <p:nvPr/>
        </p:nvPicPr>
        <p:blipFill>
          <a:blip r:embed="rId2">
            <a:clrChange>
              <a:clrFrom>
                <a:srgbClr val="FFFFFF"/>
              </a:clrFrom>
              <a:clrTo>
                <a:srgbClr val="FFFFFF">
                  <a:alpha val="0"/>
                </a:srgbClr>
              </a:clrTo>
            </a:clrChange>
          </a:blip>
          <a:stretch>
            <a:fillRect/>
          </a:stretch>
        </p:blipFill>
        <p:spPr>
          <a:xfrm>
            <a:off x="5818041" y="2570018"/>
            <a:ext cx="5729189" cy="4062896"/>
          </a:xfrm>
          <a:prstGeom prst="rect">
            <a:avLst/>
          </a:prstGeom>
          <a:noFill/>
          <a:ln>
            <a:noFill/>
          </a:ln>
        </p:spPr>
      </p:pic>
    </p:spTree>
    <p:extLst>
      <p:ext uri="{BB962C8B-B14F-4D97-AF65-F5344CB8AC3E}">
        <p14:creationId xmlns:p14="http://schemas.microsoft.com/office/powerpoint/2010/main" val="25961585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1" y="1811317"/>
            <a:ext cx="3195710" cy="244073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三、空调制热系统</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制热系统包括鼓风机和电加热器（</a:t>
            </a:r>
            <a:r>
              <a:rPr lang="en-US" altLang="zh-CN" sz="2000" dirty="0">
                <a:latin typeface="方正楷体_GBK" panose="03000509000000000000" pitchFamily="65" charset="-122"/>
                <a:ea typeface="方正楷体_GBK" panose="03000509000000000000" pitchFamily="65" charset="-122"/>
              </a:rPr>
              <a:t>PTC</a:t>
            </a:r>
            <a:r>
              <a:rPr lang="zh-CN" altLang="en-US" sz="2000" dirty="0">
                <a:latin typeface="方正楷体_GBK" panose="03000509000000000000" pitchFamily="65" charset="-122"/>
                <a:ea typeface="方正楷体_GBK" panose="03000509000000000000" pitchFamily="65" charset="-122"/>
              </a:rPr>
              <a:t>）、加热器水泵、加热器芯体等组成。</a:t>
            </a:r>
            <a:endParaRPr lang="en-US" altLang="zh-CN" sz="2000" dirty="0">
              <a:latin typeface="方正楷体_GBK" panose="03000509000000000000" pitchFamily="65" charset="-122"/>
              <a:ea typeface="方正楷体_GBK" panose="03000509000000000000" pitchFamily="65" charset="-122"/>
            </a:endParaRPr>
          </a:p>
          <a:p>
            <a:pPr>
              <a:lnSpc>
                <a:spcPct val="150000"/>
              </a:lnSpc>
            </a:pPr>
            <a:endParaRPr lang="en-US" altLang="zh-CN" sz="2000" dirty="0">
              <a:latin typeface="方正楷体_GBK" panose="03000509000000000000" pitchFamily="65" charset="-122"/>
              <a:ea typeface="方正楷体_GBK" panose="03000509000000000000" pitchFamily="65" charset="-122"/>
            </a:endParaRPr>
          </a:p>
        </p:txBody>
      </p:sp>
      <p:pic>
        <p:nvPicPr>
          <p:cNvPr id="7" name="图片 6">
            <a:extLst>
              <a:ext uri="{FF2B5EF4-FFF2-40B4-BE49-F238E27FC236}">
                <a16:creationId xmlns:a16="http://schemas.microsoft.com/office/drawing/2014/main" id="{815FD4EA-F60E-494F-A68A-66961F315E74}"/>
              </a:ext>
            </a:extLst>
          </p:cNvPr>
          <p:cNvPicPr/>
          <p:nvPr/>
        </p:nvPicPr>
        <p:blipFill>
          <a:blip r:embed="rId2">
            <a:clrChange>
              <a:clrFrom>
                <a:srgbClr val="FFFFFF"/>
              </a:clrFrom>
              <a:clrTo>
                <a:srgbClr val="FFFFFF">
                  <a:alpha val="0"/>
                </a:srgbClr>
              </a:clrTo>
            </a:clrChange>
          </a:blip>
          <a:stretch>
            <a:fillRect/>
          </a:stretch>
        </p:blipFill>
        <p:spPr>
          <a:xfrm>
            <a:off x="4203358" y="1811317"/>
            <a:ext cx="7343871" cy="5046683"/>
          </a:xfrm>
          <a:prstGeom prst="rect">
            <a:avLst/>
          </a:prstGeom>
        </p:spPr>
      </p:pic>
    </p:spTree>
    <p:extLst>
      <p:ext uri="{BB962C8B-B14F-4D97-AF65-F5344CB8AC3E}">
        <p14:creationId xmlns:p14="http://schemas.microsoft.com/office/powerpoint/2010/main" val="31529785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1" y="1811317"/>
            <a:ext cx="3885026" cy="1979068"/>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四、电动空调的控制原理</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空调控制方式</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整车控制器控制的空调系统</a:t>
            </a:r>
            <a:endParaRPr lang="en-US" altLang="zh-CN" sz="2000" dirty="0">
              <a:latin typeface="方正楷体_GBK" panose="03000509000000000000" pitchFamily="65" charset="-122"/>
              <a:ea typeface="方正楷体_GBK" panose="03000509000000000000" pitchFamily="65" charset="-122"/>
            </a:endParaRPr>
          </a:p>
          <a:p>
            <a:pPr>
              <a:lnSpc>
                <a:spcPct val="150000"/>
              </a:lnSpc>
            </a:pPr>
            <a:endParaRPr lang="en-US" altLang="zh-CN" sz="2000" dirty="0">
              <a:latin typeface="方正楷体_GBK" panose="03000509000000000000" pitchFamily="65" charset="-122"/>
              <a:ea typeface="方正楷体_GBK" panose="03000509000000000000" pitchFamily="65" charset="-122"/>
            </a:endParaRPr>
          </a:p>
        </p:txBody>
      </p:sp>
      <p:pic>
        <p:nvPicPr>
          <p:cNvPr id="5" name="图片 4">
            <a:extLst>
              <a:ext uri="{FF2B5EF4-FFF2-40B4-BE49-F238E27FC236}">
                <a16:creationId xmlns:a16="http://schemas.microsoft.com/office/drawing/2014/main" id="{4DF39E76-B380-4372-B4D1-05322095FC6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219347" y="2222695"/>
            <a:ext cx="7873057" cy="4410219"/>
          </a:xfrm>
          <a:prstGeom prst="rect">
            <a:avLst/>
          </a:prstGeom>
        </p:spPr>
      </p:pic>
    </p:spTree>
    <p:extLst>
      <p:ext uri="{BB962C8B-B14F-4D97-AF65-F5344CB8AC3E}">
        <p14:creationId xmlns:p14="http://schemas.microsoft.com/office/powerpoint/2010/main" val="3942338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1" y="1811317"/>
            <a:ext cx="3885026" cy="151740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四、电动空调的控制原理</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空调控制方式</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空调控制器控制</a:t>
            </a:r>
            <a:endParaRPr lang="en-US" altLang="zh-CN" sz="2000" dirty="0">
              <a:latin typeface="方正楷体_GBK" panose="03000509000000000000" pitchFamily="65" charset="-122"/>
              <a:ea typeface="方正楷体_GBK" panose="03000509000000000000" pitchFamily="65" charset="-122"/>
            </a:endParaRPr>
          </a:p>
        </p:txBody>
      </p:sp>
      <p:pic>
        <p:nvPicPr>
          <p:cNvPr id="6" name="图片 5">
            <a:extLst>
              <a:ext uri="{FF2B5EF4-FFF2-40B4-BE49-F238E27FC236}">
                <a16:creationId xmlns:a16="http://schemas.microsoft.com/office/drawing/2014/main" id="{01908F9C-1821-4316-AB67-DCAFCB5BAFCA}"/>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503859" y="2315143"/>
            <a:ext cx="7857143" cy="4542857"/>
          </a:xfrm>
          <a:prstGeom prst="rect">
            <a:avLst/>
          </a:prstGeom>
        </p:spPr>
      </p:pic>
    </p:spTree>
    <p:extLst>
      <p:ext uri="{BB962C8B-B14F-4D97-AF65-F5344CB8AC3E}">
        <p14:creationId xmlns:p14="http://schemas.microsoft.com/office/powerpoint/2010/main" val="34309919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10975143" cy="382572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四、电动空调的控制原理</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冷凝风扇的控制策略</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）开启条件为高低压开关闭合，并且有</a:t>
            </a:r>
            <a:r>
              <a:rPr lang="en-US" altLang="zh-CN" sz="2000" dirty="0">
                <a:latin typeface="方正楷体_GBK" panose="03000509000000000000" pitchFamily="65" charset="-122"/>
                <a:ea typeface="方正楷体_GBK" panose="03000509000000000000" pitchFamily="65" charset="-122"/>
              </a:rPr>
              <a:t>AVC</a:t>
            </a:r>
            <a:r>
              <a:rPr lang="zh-CN" altLang="en-US" sz="2000" dirty="0">
                <a:latin typeface="方正楷体_GBK" panose="03000509000000000000" pitchFamily="65" charset="-122"/>
                <a:ea typeface="方正楷体_GBK" panose="03000509000000000000" pitchFamily="65" charset="-122"/>
              </a:rPr>
              <a:t>请求信号开启或电池制冷请求信号开启。</a:t>
            </a:r>
          </a:p>
          <a:p>
            <a:pPr>
              <a:lnSpc>
                <a:spcPct val="150000"/>
              </a:lnSpc>
            </a:pP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）关闭条件为高低压开关断开或</a:t>
            </a:r>
            <a:r>
              <a:rPr lang="en-US" altLang="zh-CN" sz="2000" dirty="0">
                <a:latin typeface="方正楷体_GBK" panose="03000509000000000000" pitchFamily="65" charset="-122"/>
                <a:ea typeface="方正楷体_GBK" panose="03000509000000000000" pitchFamily="65" charset="-122"/>
              </a:rPr>
              <a:t>A/C</a:t>
            </a:r>
            <a:r>
              <a:rPr lang="zh-CN" altLang="en-US" sz="2000" dirty="0">
                <a:latin typeface="方正楷体_GBK" panose="03000509000000000000" pitchFamily="65" charset="-122"/>
                <a:ea typeface="方正楷体_GBK" panose="03000509000000000000" pitchFamily="65" charset="-122"/>
              </a:rPr>
              <a:t>请求信号关闭。</a:t>
            </a:r>
          </a:p>
          <a:p>
            <a:pPr>
              <a:lnSpc>
                <a:spcPct val="150000"/>
              </a:lnSpc>
            </a:pP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）关闭延时控制在待机模式下，高低压开关断开请求关闭，冷凝风扇延时</a:t>
            </a:r>
            <a:r>
              <a:rPr lang="en-US" altLang="zh-CN" sz="2000" dirty="0">
                <a:latin typeface="方正楷体_GBK" panose="03000509000000000000" pitchFamily="65" charset="-122"/>
                <a:ea typeface="方正楷体_GBK" panose="03000509000000000000" pitchFamily="65" charset="-122"/>
              </a:rPr>
              <a:t>5s</a:t>
            </a:r>
            <a:r>
              <a:rPr lang="zh-CN" altLang="en-US" sz="2000" dirty="0">
                <a:latin typeface="方正楷体_GBK" panose="03000509000000000000" pitchFamily="65" charset="-122"/>
                <a:ea typeface="方正楷体_GBK" panose="03000509000000000000" pitchFamily="65" charset="-122"/>
              </a:rPr>
              <a:t>关闭。在开机模式下，高低压开关断开时，冷凝风扇延时</a:t>
            </a:r>
            <a:r>
              <a:rPr lang="en-US" altLang="zh-CN" sz="2000" dirty="0">
                <a:latin typeface="方正楷体_GBK" panose="03000509000000000000" pitchFamily="65" charset="-122"/>
                <a:ea typeface="方正楷体_GBK" panose="03000509000000000000" pitchFamily="65" charset="-122"/>
              </a:rPr>
              <a:t>5a</a:t>
            </a:r>
            <a:r>
              <a:rPr lang="zh-CN" altLang="en-US" sz="2000" dirty="0">
                <a:latin typeface="方正楷体_GBK" panose="03000509000000000000" pitchFamily="65" charset="-122"/>
                <a:ea typeface="方正楷体_GBK" panose="03000509000000000000" pitchFamily="65" charset="-122"/>
              </a:rPr>
              <a:t>关闭。若高低压开关闭合，关闭</a:t>
            </a:r>
            <a:r>
              <a:rPr lang="en-US" altLang="zh-CN" sz="2000" dirty="0">
                <a:latin typeface="方正楷体_GBK" panose="03000509000000000000" pitchFamily="65" charset="-122"/>
                <a:ea typeface="方正楷体_GBK" panose="03000509000000000000" pitchFamily="65" charset="-122"/>
              </a:rPr>
              <a:t>A/C</a:t>
            </a:r>
            <a:r>
              <a:rPr lang="zh-CN" altLang="en-US" sz="2000" dirty="0">
                <a:latin typeface="方正楷体_GBK" panose="03000509000000000000" pitchFamily="65" charset="-122"/>
                <a:ea typeface="方正楷体_GBK" panose="03000509000000000000" pitchFamily="65" charset="-122"/>
              </a:rPr>
              <a:t>请求信号，则冷凝风扇延时</a:t>
            </a:r>
            <a:r>
              <a:rPr lang="en-US" altLang="zh-CN" sz="2000" dirty="0">
                <a:latin typeface="方正楷体_GBK" panose="03000509000000000000" pitchFamily="65" charset="-122"/>
                <a:ea typeface="方正楷体_GBK" panose="03000509000000000000" pitchFamily="65" charset="-122"/>
              </a:rPr>
              <a:t>5s</a:t>
            </a:r>
            <a:r>
              <a:rPr lang="zh-CN" altLang="en-US" sz="2000" dirty="0">
                <a:latin typeface="方正楷体_GBK" panose="03000509000000000000" pitchFamily="65" charset="-122"/>
                <a:ea typeface="方正楷体_GBK" panose="03000509000000000000" pitchFamily="65" charset="-122"/>
              </a:rPr>
              <a:t>关闭。</a:t>
            </a:r>
          </a:p>
          <a:p>
            <a:pPr>
              <a:lnSpc>
                <a:spcPct val="150000"/>
              </a:lnSpc>
            </a:pPr>
            <a:endParaRPr lang="en-US" altLang="zh-CN" sz="2000" dirty="0">
              <a:latin typeface="方正楷体_GBK" panose="03000509000000000000" pitchFamily="65" charset="-122"/>
              <a:ea typeface="方正楷体_GBK" panose="03000509000000000000" pitchFamily="65" charset="-122"/>
            </a:endParaRPr>
          </a:p>
        </p:txBody>
      </p:sp>
      <p:graphicFrame>
        <p:nvGraphicFramePr>
          <p:cNvPr id="5" name="表格 4">
            <a:extLst>
              <a:ext uri="{FF2B5EF4-FFF2-40B4-BE49-F238E27FC236}">
                <a16:creationId xmlns:a16="http://schemas.microsoft.com/office/drawing/2014/main" id="{6D87E967-B3AE-4F32-9AB8-58D732406095}"/>
              </a:ext>
            </a:extLst>
          </p:cNvPr>
          <p:cNvGraphicFramePr>
            <a:graphicFrameLocks noGrp="1"/>
          </p:cNvGraphicFramePr>
          <p:nvPr>
            <p:extLst>
              <p:ext uri="{D42A27DB-BD31-4B8C-83A1-F6EECF244321}">
                <p14:modId xmlns:p14="http://schemas.microsoft.com/office/powerpoint/2010/main" val="1180504950"/>
              </p:ext>
            </p:extLst>
          </p:nvPr>
        </p:nvGraphicFramePr>
        <p:xfrm>
          <a:off x="1744394" y="5267157"/>
          <a:ext cx="8384344" cy="1341120"/>
        </p:xfrm>
        <a:graphic>
          <a:graphicData uri="http://schemas.openxmlformats.org/drawingml/2006/table">
            <a:tbl>
              <a:tblPr>
                <a:tableStyleId>{5C22544A-7EE6-4342-B048-85BDC9FD1C3A}</a:tableStyleId>
              </a:tblPr>
              <a:tblGrid>
                <a:gridCol w="572840">
                  <a:extLst>
                    <a:ext uri="{9D8B030D-6E8A-4147-A177-3AD203B41FA5}">
                      <a16:colId xmlns:a16="http://schemas.microsoft.com/office/drawing/2014/main" val="2018924686"/>
                    </a:ext>
                  </a:extLst>
                </a:gridCol>
                <a:gridCol w="1674257">
                  <a:extLst>
                    <a:ext uri="{9D8B030D-6E8A-4147-A177-3AD203B41FA5}">
                      <a16:colId xmlns:a16="http://schemas.microsoft.com/office/drawing/2014/main" val="4050952175"/>
                    </a:ext>
                  </a:extLst>
                </a:gridCol>
                <a:gridCol w="2077967">
                  <a:extLst>
                    <a:ext uri="{9D8B030D-6E8A-4147-A177-3AD203B41FA5}">
                      <a16:colId xmlns:a16="http://schemas.microsoft.com/office/drawing/2014/main" val="3440510482"/>
                    </a:ext>
                  </a:extLst>
                </a:gridCol>
                <a:gridCol w="1836343">
                  <a:extLst>
                    <a:ext uri="{9D8B030D-6E8A-4147-A177-3AD203B41FA5}">
                      <a16:colId xmlns:a16="http://schemas.microsoft.com/office/drawing/2014/main" val="3825133409"/>
                    </a:ext>
                  </a:extLst>
                </a:gridCol>
                <a:gridCol w="2222937">
                  <a:extLst>
                    <a:ext uri="{9D8B030D-6E8A-4147-A177-3AD203B41FA5}">
                      <a16:colId xmlns:a16="http://schemas.microsoft.com/office/drawing/2014/main" val="1541572242"/>
                    </a:ext>
                  </a:extLst>
                </a:gridCol>
              </a:tblGrid>
              <a:tr h="187325">
                <a:tc>
                  <a:txBody>
                    <a:bodyPr/>
                    <a:lstStyle/>
                    <a:p>
                      <a:pPr algn="just">
                        <a:spcAft>
                          <a:spcPts val="0"/>
                        </a:spcAft>
                      </a:pPr>
                      <a:r>
                        <a:rPr lang="zh-CN" sz="1600" kern="100">
                          <a:effectLst/>
                          <a:latin typeface="微软雅黑" panose="020B0503020204020204" pitchFamily="34" charset="-122"/>
                          <a:ea typeface="微软雅黑" panose="020B0503020204020204" pitchFamily="34" charset="-122"/>
                        </a:rPr>
                        <a:t>序号</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nchor="b"/>
                </a:tc>
                <a:tc>
                  <a:txBody>
                    <a:bodyPr/>
                    <a:lstStyle/>
                    <a:p>
                      <a:pPr algn="just">
                        <a:spcAft>
                          <a:spcPts val="0"/>
                        </a:spcAft>
                      </a:pPr>
                      <a:r>
                        <a:rPr lang="zh-CN" sz="1600" kern="100">
                          <a:effectLst/>
                          <a:latin typeface="微软雅黑" panose="020B0503020204020204" pitchFamily="34" charset="-122"/>
                          <a:ea typeface="微软雅黑" panose="020B0503020204020204" pitchFamily="34" charset="-122"/>
                        </a:rPr>
                        <a:t>系统压力工况</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nchor="b"/>
                </a:tc>
                <a:tc>
                  <a:txBody>
                    <a:bodyPr/>
                    <a:lstStyle/>
                    <a:p>
                      <a:pPr algn="just">
                        <a:spcAft>
                          <a:spcPts val="0"/>
                        </a:spcAft>
                      </a:pPr>
                      <a:r>
                        <a:rPr lang="zh-CN" sz="1600" kern="100">
                          <a:effectLst/>
                          <a:latin typeface="微软雅黑" panose="020B0503020204020204" pitchFamily="34" charset="-122"/>
                          <a:ea typeface="微软雅黑" panose="020B0503020204020204" pitchFamily="34" charset="-122"/>
                        </a:rPr>
                        <a:t>系高低压触发状态</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nchor="b"/>
                </a:tc>
                <a:tc>
                  <a:txBody>
                    <a:bodyPr/>
                    <a:lstStyle/>
                    <a:p>
                      <a:pPr algn="just">
                        <a:spcAft>
                          <a:spcPts val="0"/>
                        </a:spcAft>
                      </a:pPr>
                      <a:r>
                        <a:rPr lang="zh-CN" sz="1600" kern="100">
                          <a:effectLst/>
                          <a:latin typeface="微软雅黑" panose="020B0503020204020204" pitchFamily="34" charset="-122"/>
                          <a:ea typeface="微软雅黑" panose="020B0503020204020204" pitchFamily="34" charset="-122"/>
                        </a:rPr>
                        <a:t>系中压触发状态</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nchor="b"/>
                </a:tc>
                <a:tc>
                  <a:txBody>
                    <a:bodyPr/>
                    <a:lstStyle/>
                    <a:p>
                      <a:pPr algn="just">
                        <a:spcAft>
                          <a:spcPts val="0"/>
                        </a:spcAft>
                      </a:pPr>
                      <a:r>
                        <a:rPr lang="zh-CN" sz="1600" kern="100">
                          <a:effectLst/>
                          <a:latin typeface="微软雅黑" panose="020B0503020204020204" pitchFamily="34" charset="-122"/>
                          <a:ea typeface="微软雅黑" panose="020B0503020204020204" pitchFamily="34" charset="-122"/>
                        </a:rPr>
                        <a:t>风扇请求状态</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nchor="b"/>
                </a:tc>
                <a:extLst>
                  <a:ext uri="{0D108BD9-81ED-4DB2-BD59-A6C34878D82A}">
                    <a16:rowId xmlns:a16="http://schemas.microsoft.com/office/drawing/2014/main" val="367759789"/>
                  </a:ext>
                </a:extLst>
              </a:tr>
              <a:tr h="213016">
                <a:tc>
                  <a:txBody>
                    <a:bodyPr/>
                    <a:lstStyle/>
                    <a:p>
                      <a:pPr algn="just">
                        <a:spcAft>
                          <a:spcPts val="0"/>
                        </a:spcAft>
                      </a:pPr>
                      <a:r>
                        <a:rPr lang="zh-TW" sz="1800" kern="100">
                          <a:effectLst/>
                          <a:latin typeface="微软雅黑" panose="020B0503020204020204" pitchFamily="34" charset="-122"/>
                          <a:ea typeface="微软雅黑" panose="020B0503020204020204" pitchFamily="34" charset="-122"/>
                        </a:rPr>
                        <a:t>1</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nchor="ctr"/>
                </a:tc>
                <a:tc>
                  <a:txBody>
                    <a:bodyPr/>
                    <a:lstStyle/>
                    <a:p>
                      <a:pPr algn="just">
                        <a:spcAft>
                          <a:spcPts val="0"/>
                        </a:spcAft>
                      </a:pPr>
                      <a:r>
                        <a:rPr lang="zh-CN" sz="1800" kern="100">
                          <a:effectLst/>
                          <a:latin typeface="微软雅黑" panose="020B0503020204020204" pitchFamily="34" charset="-122"/>
                          <a:ea typeface="微软雅黑" panose="020B0503020204020204" pitchFamily="34" charset="-122"/>
                        </a:rPr>
                        <a:t>压力过低</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nchor="ctr"/>
                </a:tc>
                <a:tc>
                  <a:txBody>
                    <a:bodyPr/>
                    <a:lstStyle/>
                    <a:p>
                      <a:pPr marL="292735" algn="l">
                        <a:spcAft>
                          <a:spcPts val="0"/>
                        </a:spcAft>
                      </a:pPr>
                      <a:r>
                        <a:rPr lang="zh-CN" sz="1400" kern="1200" spc="-5">
                          <a:effectLst/>
                          <a:latin typeface="微软雅黑" panose="020B0503020204020204" pitchFamily="34" charset="-122"/>
                          <a:ea typeface="微软雅黑" panose="020B0503020204020204" pitchFamily="34" charset="-122"/>
                        </a:rPr>
                        <a:t>触</a:t>
                      </a:r>
                      <a:r>
                        <a:rPr lang="zh-CN" sz="1400" kern="1200">
                          <a:effectLst/>
                          <a:latin typeface="微软雅黑" panose="020B0503020204020204" pitchFamily="34" charset="-122"/>
                          <a:ea typeface="微软雅黑" panose="020B0503020204020204" pitchFamily="34" charset="-122"/>
                        </a:rPr>
                        <a:t>发</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tc>
                <a:tc>
                  <a:txBody>
                    <a:bodyPr/>
                    <a:lstStyle/>
                    <a:p>
                      <a:pPr marL="292735" algn="l">
                        <a:spcAft>
                          <a:spcPts val="0"/>
                        </a:spcAft>
                      </a:pPr>
                      <a:r>
                        <a:rPr lang="zh-CN" sz="1400" kern="1200" spc="-5">
                          <a:effectLst/>
                          <a:latin typeface="微软雅黑" panose="020B0503020204020204" pitchFamily="34" charset="-122"/>
                          <a:ea typeface="微软雅黑" panose="020B0503020204020204" pitchFamily="34" charset="-122"/>
                        </a:rPr>
                        <a:t>未触</a:t>
                      </a:r>
                      <a:r>
                        <a:rPr lang="zh-CN" sz="1400" kern="1200">
                          <a:effectLst/>
                          <a:latin typeface="微软雅黑" panose="020B0503020204020204" pitchFamily="34" charset="-122"/>
                          <a:ea typeface="微软雅黑" panose="020B0503020204020204" pitchFamily="34" charset="-122"/>
                        </a:rPr>
                        <a:t>发</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tc>
                <a:tc>
                  <a:txBody>
                    <a:bodyPr/>
                    <a:lstStyle/>
                    <a:p>
                      <a:pPr marL="292735" algn="l">
                        <a:spcAft>
                          <a:spcPts val="0"/>
                        </a:spcAft>
                      </a:pPr>
                      <a:r>
                        <a:rPr lang="zh-CN" sz="1400" kern="1200" spc="-5">
                          <a:effectLst/>
                          <a:latin typeface="微软雅黑" panose="020B0503020204020204" pitchFamily="34" charset="-122"/>
                          <a:ea typeface="微软雅黑" panose="020B0503020204020204" pitchFamily="34" charset="-122"/>
                        </a:rPr>
                        <a:t>停</a:t>
                      </a:r>
                      <a:r>
                        <a:rPr lang="zh-CN" sz="1400" kern="1200">
                          <a:effectLst/>
                          <a:latin typeface="微软雅黑" panose="020B0503020204020204" pitchFamily="34" charset="-122"/>
                          <a:ea typeface="微软雅黑" panose="020B0503020204020204" pitchFamily="34" charset="-122"/>
                        </a:rPr>
                        <a:t>机</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tc>
                <a:extLst>
                  <a:ext uri="{0D108BD9-81ED-4DB2-BD59-A6C34878D82A}">
                    <a16:rowId xmlns:a16="http://schemas.microsoft.com/office/drawing/2014/main" val="2783618804"/>
                  </a:ext>
                </a:extLst>
              </a:tr>
              <a:tr h="178435">
                <a:tc>
                  <a:txBody>
                    <a:bodyPr/>
                    <a:lstStyle/>
                    <a:p>
                      <a:pPr algn="just">
                        <a:spcAft>
                          <a:spcPts val="0"/>
                        </a:spcAft>
                      </a:pPr>
                      <a:r>
                        <a:rPr lang="zh-TW" sz="1800" kern="100">
                          <a:effectLst/>
                          <a:latin typeface="微软雅黑" panose="020B0503020204020204" pitchFamily="34" charset="-122"/>
                          <a:ea typeface="微软雅黑" panose="020B0503020204020204" pitchFamily="34" charset="-122"/>
                        </a:rPr>
                        <a:t>2</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nchor="b"/>
                </a:tc>
                <a:tc>
                  <a:txBody>
                    <a:bodyPr/>
                    <a:lstStyle/>
                    <a:p>
                      <a:pPr algn="just">
                        <a:spcAft>
                          <a:spcPts val="0"/>
                        </a:spcAft>
                      </a:pPr>
                      <a:r>
                        <a:rPr lang="zh-CN" sz="1800" kern="100">
                          <a:effectLst/>
                          <a:latin typeface="微软雅黑" panose="020B0503020204020204" pitchFamily="34" charset="-122"/>
                          <a:ea typeface="微软雅黑" panose="020B0503020204020204" pitchFamily="34" charset="-122"/>
                        </a:rPr>
                        <a:t>压力正常</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nchor="b"/>
                </a:tc>
                <a:tc>
                  <a:txBody>
                    <a:bodyPr/>
                    <a:lstStyle/>
                    <a:p>
                      <a:pPr marL="292735" algn="l">
                        <a:spcAft>
                          <a:spcPts val="0"/>
                        </a:spcAft>
                      </a:pPr>
                      <a:r>
                        <a:rPr lang="zh-CN" sz="1400" kern="1200" spc="-5" dirty="0">
                          <a:effectLst/>
                          <a:latin typeface="微软雅黑" panose="020B0503020204020204" pitchFamily="34" charset="-122"/>
                          <a:ea typeface="微软雅黑" panose="020B0503020204020204" pitchFamily="34" charset="-122"/>
                        </a:rPr>
                        <a:t>未触</a:t>
                      </a:r>
                      <a:r>
                        <a:rPr lang="zh-CN" sz="1400" kern="1200" dirty="0">
                          <a:effectLst/>
                          <a:latin typeface="微软雅黑" panose="020B0503020204020204" pitchFamily="34" charset="-122"/>
                          <a:ea typeface="微软雅黑" panose="020B0503020204020204" pitchFamily="34" charset="-122"/>
                        </a:rPr>
                        <a:t>发</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tc>
                <a:tc>
                  <a:txBody>
                    <a:bodyPr/>
                    <a:lstStyle/>
                    <a:p>
                      <a:pPr marL="292735" algn="l">
                        <a:spcAft>
                          <a:spcPts val="0"/>
                        </a:spcAft>
                      </a:pPr>
                      <a:r>
                        <a:rPr lang="zh-CN" sz="1400" kern="1200" spc="-5">
                          <a:effectLst/>
                          <a:latin typeface="微软雅黑" panose="020B0503020204020204" pitchFamily="34" charset="-122"/>
                          <a:ea typeface="微软雅黑" panose="020B0503020204020204" pitchFamily="34" charset="-122"/>
                        </a:rPr>
                        <a:t>未触</a:t>
                      </a:r>
                      <a:r>
                        <a:rPr lang="zh-CN" sz="1400" kern="1200">
                          <a:effectLst/>
                          <a:latin typeface="微软雅黑" panose="020B0503020204020204" pitchFamily="34" charset="-122"/>
                          <a:ea typeface="微软雅黑" panose="020B0503020204020204" pitchFamily="34" charset="-122"/>
                        </a:rPr>
                        <a:t>发</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tc>
                <a:tc>
                  <a:txBody>
                    <a:bodyPr/>
                    <a:lstStyle/>
                    <a:p>
                      <a:pPr marL="292735" algn="l">
                        <a:spcAft>
                          <a:spcPts val="0"/>
                        </a:spcAft>
                      </a:pPr>
                      <a:r>
                        <a:rPr lang="zh-CN" sz="1400" kern="1200" spc="-5" dirty="0">
                          <a:effectLst/>
                          <a:latin typeface="微软雅黑" panose="020B0503020204020204" pitchFamily="34" charset="-122"/>
                          <a:ea typeface="微软雅黑" panose="020B0503020204020204" pitchFamily="34" charset="-122"/>
                        </a:rPr>
                        <a:t>低</a:t>
                      </a:r>
                      <a:r>
                        <a:rPr lang="zh-CN" sz="1400" kern="1200" dirty="0">
                          <a:effectLst/>
                          <a:latin typeface="微软雅黑" panose="020B0503020204020204" pitchFamily="34" charset="-122"/>
                          <a:ea typeface="微软雅黑" panose="020B0503020204020204" pitchFamily="34" charset="-122"/>
                        </a:rPr>
                        <a:t>速</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tc>
                <a:extLst>
                  <a:ext uri="{0D108BD9-81ED-4DB2-BD59-A6C34878D82A}">
                    <a16:rowId xmlns:a16="http://schemas.microsoft.com/office/drawing/2014/main" val="2364066138"/>
                  </a:ext>
                </a:extLst>
              </a:tr>
              <a:tr h="178435">
                <a:tc>
                  <a:txBody>
                    <a:bodyPr/>
                    <a:lstStyle/>
                    <a:p>
                      <a:pPr algn="just">
                        <a:spcAft>
                          <a:spcPts val="0"/>
                        </a:spcAft>
                      </a:pPr>
                      <a:r>
                        <a:rPr lang="zh-TW" sz="1800" kern="100">
                          <a:effectLst/>
                          <a:latin typeface="微软雅黑" panose="020B0503020204020204" pitchFamily="34" charset="-122"/>
                          <a:ea typeface="微软雅黑" panose="020B0503020204020204" pitchFamily="34" charset="-122"/>
                        </a:rPr>
                        <a:t>3</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nchor="b"/>
                </a:tc>
                <a:tc>
                  <a:txBody>
                    <a:bodyPr/>
                    <a:lstStyle/>
                    <a:p>
                      <a:pPr algn="just">
                        <a:spcAft>
                          <a:spcPts val="0"/>
                        </a:spcAft>
                      </a:pPr>
                      <a:r>
                        <a:rPr lang="zh-CN" sz="1800" kern="100">
                          <a:effectLst/>
                          <a:latin typeface="微软雅黑" panose="020B0503020204020204" pitchFamily="34" charset="-122"/>
                          <a:ea typeface="微软雅黑" panose="020B0503020204020204" pitchFamily="34" charset="-122"/>
                        </a:rPr>
                        <a:t>压力偏高</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nchor="b"/>
                </a:tc>
                <a:tc>
                  <a:txBody>
                    <a:bodyPr/>
                    <a:lstStyle/>
                    <a:p>
                      <a:pPr marL="292735" algn="l">
                        <a:spcAft>
                          <a:spcPts val="0"/>
                        </a:spcAft>
                      </a:pPr>
                      <a:r>
                        <a:rPr lang="zh-CN" sz="1400" kern="1200" spc="-5" dirty="0">
                          <a:effectLst/>
                          <a:latin typeface="微软雅黑" panose="020B0503020204020204" pitchFamily="34" charset="-122"/>
                          <a:ea typeface="微软雅黑" panose="020B0503020204020204" pitchFamily="34" charset="-122"/>
                        </a:rPr>
                        <a:t>未触</a:t>
                      </a:r>
                      <a:r>
                        <a:rPr lang="zh-CN" sz="1400" kern="1200" dirty="0">
                          <a:effectLst/>
                          <a:latin typeface="微软雅黑" panose="020B0503020204020204" pitchFamily="34" charset="-122"/>
                          <a:ea typeface="微软雅黑" panose="020B0503020204020204" pitchFamily="34" charset="-122"/>
                        </a:rPr>
                        <a:t>发</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tc>
                <a:tc>
                  <a:txBody>
                    <a:bodyPr/>
                    <a:lstStyle/>
                    <a:p>
                      <a:pPr marL="292735" algn="l">
                        <a:spcAft>
                          <a:spcPts val="0"/>
                        </a:spcAft>
                      </a:pPr>
                      <a:r>
                        <a:rPr lang="zh-CN" sz="1400" kern="1200" spc="-5">
                          <a:effectLst/>
                          <a:latin typeface="微软雅黑" panose="020B0503020204020204" pitchFamily="34" charset="-122"/>
                          <a:ea typeface="微软雅黑" panose="020B0503020204020204" pitchFamily="34" charset="-122"/>
                        </a:rPr>
                        <a:t>触</a:t>
                      </a:r>
                      <a:r>
                        <a:rPr lang="zh-CN" sz="1400" kern="1200">
                          <a:effectLst/>
                          <a:latin typeface="微软雅黑" panose="020B0503020204020204" pitchFamily="34" charset="-122"/>
                          <a:ea typeface="微软雅黑" panose="020B0503020204020204" pitchFamily="34" charset="-122"/>
                        </a:rPr>
                        <a:t>发</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tc>
                <a:tc>
                  <a:txBody>
                    <a:bodyPr/>
                    <a:lstStyle/>
                    <a:p>
                      <a:pPr marL="292735" algn="l">
                        <a:spcAft>
                          <a:spcPts val="0"/>
                        </a:spcAft>
                      </a:pPr>
                      <a:r>
                        <a:rPr lang="zh-CN" sz="1400" kern="1200" spc="-5">
                          <a:effectLst/>
                          <a:latin typeface="微软雅黑" panose="020B0503020204020204" pitchFamily="34" charset="-122"/>
                          <a:ea typeface="微软雅黑" panose="020B0503020204020204" pitchFamily="34" charset="-122"/>
                        </a:rPr>
                        <a:t>高</a:t>
                      </a:r>
                      <a:r>
                        <a:rPr lang="zh-CN" sz="1400" kern="1200">
                          <a:effectLst/>
                          <a:latin typeface="微软雅黑" panose="020B0503020204020204" pitchFamily="34" charset="-122"/>
                          <a:ea typeface="微软雅黑" panose="020B0503020204020204" pitchFamily="34" charset="-122"/>
                        </a:rPr>
                        <a:t>速</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tc>
                <a:extLst>
                  <a:ext uri="{0D108BD9-81ED-4DB2-BD59-A6C34878D82A}">
                    <a16:rowId xmlns:a16="http://schemas.microsoft.com/office/drawing/2014/main" val="463925528"/>
                  </a:ext>
                </a:extLst>
              </a:tr>
              <a:tr h="187325">
                <a:tc>
                  <a:txBody>
                    <a:bodyPr/>
                    <a:lstStyle/>
                    <a:p>
                      <a:pPr algn="just">
                        <a:spcAft>
                          <a:spcPts val="0"/>
                        </a:spcAft>
                      </a:pPr>
                      <a:r>
                        <a:rPr lang="zh-TW" sz="1800" kern="100">
                          <a:effectLst/>
                          <a:latin typeface="微软雅黑" panose="020B0503020204020204" pitchFamily="34" charset="-122"/>
                          <a:ea typeface="微软雅黑" panose="020B0503020204020204" pitchFamily="34" charset="-122"/>
                        </a:rPr>
                        <a:t>4</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tc>
                <a:tc>
                  <a:txBody>
                    <a:bodyPr/>
                    <a:lstStyle/>
                    <a:p>
                      <a:pPr algn="just">
                        <a:spcAft>
                          <a:spcPts val="0"/>
                        </a:spcAft>
                      </a:pPr>
                      <a:r>
                        <a:rPr lang="zh-CN" sz="1800" kern="100">
                          <a:effectLst/>
                          <a:latin typeface="微软雅黑" panose="020B0503020204020204" pitchFamily="34" charset="-122"/>
                          <a:ea typeface="微软雅黑" panose="020B0503020204020204" pitchFamily="34" charset="-122"/>
                        </a:rPr>
                        <a:t>压力过高</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tc>
                <a:tc>
                  <a:txBody>
                    <a:bodyPr/>
                    <a:lstStyle/>
                    <a:p>
                      <a:pPr marL="292735" algn="l">
                        <a:spcAft>
                          <a:spcPts val="0"/>
                        </a:spcAft>
                      </a:pPr>
                      <a:r>
                        <a:rPr lang="zh-CN" sz="1400" kern="1200" spc="-5" dirty="0">
                          <a:effectLst/>
                          <a:latin typeface="微软雅黑" panose="020B0503020204020204" pitchFamily="34" charset="-122"/>
                          <a:ea typeface="微软雅黑" panose="020B0503020204020204" pitchFamily="34" charset="-122"/>
                        </a:rPr>
                        <a:t>触</a:t>
                      </a:r>
                      <a:r>
                        <a:rPr lang="zh-CN" sz="1400" kern="1200" dirty="0">
                          <a:effectLst/>
                          <a:latin typeface="微软雅黑" panose="020B0503020204020204" pitchFamily="34" charset="-122"/>
                          <a:ea typeface="微软雅黑" panose="020B0503020204020204" pitchFamily="34" charset="-122"/>
                        </a:rPr>
                        <a:t>发</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tc>
                <a:tc>
                  <a:txBody>
                    <a:bodyPr/>
                    <a:lstStyle/>
                    <a:p>
                      <a:pPr marL="292735" algn="l">
                        <a:spcAft>
                          <a:spcPts val="0"/>
                        </a:spcAft>
                      </a:pPr>
                      <a:r>
                        <a:rPr lang="zh-CN" sz="1400" kern="1200" spc="-5">
                          <a:effectLst/>
                          <a:latin typeface="微软雅黑" panose="020B0503020204020204" pitchFamily="34" charset="-122"/>
                          <a:ea typeface="微软雅黑" panose="020B0503020204020204" pitchFamily="34" charset="-122"/>
                        </a:rPr>
                        <a:t>触</a:t>
                      </a:r>
                      <a:r>
                        <a:rPr lang="zh-CN" sz="1400" kern="1200">
                          <a:effectLst/>
                          <a:latin typeface="微软雅黑" panose="020B0503020204020204" pitchFamily="34" charset="-122"/>
                          <a:ea typeface="微软雅黑" panose="020B0503020204020204" pitchFamily="34" charset="-122"/>
                        </a:rPr>
                        <a:t>发</a:t>
                      </a:r>
                      <a:endParaRPr lang="zh-CN" sz="1400" kern="10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tc>
                <a:tc>
                  <a:txBody>
                    <a:bodyPr/>
                    <a:lstStyle/>
                    <a:p>
                      <a:pPr marL="292735" algn="l">
                        <a:spcAft>
                          <a:spcPts val="0"/>
                        </a:spcAft>
                      </a:pPr>
                      <a:r>
                        <a:rPr lang="zh-CN" sz="1400" kern="1200" spc="-5" dirty="0">
                          <a:effectLst/>
                          <a:latin typeface="微软雅黑" panose="020B0503020204020204" pitchFamily="34" charset="-122"/>
                          <a:ea typeface="微软雅黑" panose="020B0503020204020204" pitchFamily="34" charset="-122"/>
                        </a:rPr>
                        <a:t>高</a:t>
                      </a:r>
                      <a:r>
                        <a:rPr lang="zh-CN" sz="1400" kern="1200" dirty="0">
                          <a:effectLst/>
                          <a:latin typeface="微软雅黑" panose="020B0503020204020204" pitchFamily="34" charset="-122"/>
                          <a:ea typeface="微软雅黑" panose="020B0503020204020204" pitchFamily="34" charset="-122"/>
                        </a:rPr>
                        <a:t>速</a:t>
                      </a:r>
                      <a:endParaRPr lang="zh-CN" sz="1400" kern="100" dirty="0">
                        <a:effectLst/>
                        <a:latin typeface="微软雅黑" panose="020B0503020204020204" pitchFamily="34" charset="-122"/>
                        <a:ea typeface="微软雅黑" panose="020B0503020204020204" pitchFamily="34" charset="-122"/>
                        <a:cs typeface="Times New Roman" panose="02020603050405020304" pitchFamily="18" charset="0"/>
                      </a:endParaRPr>
                    </a:p>
                  </a:txBody>
                  <a:tcPr marL="6350" marR="6350" marT="0" marB="0"/>
                </a:tc>
                <a:extLst>
                  <a:ext uri="{0D108BD9-81ED-4DB2-BD59-A6C34878D82A}">
                    <a16:rowId xmlns:a16="http://schemas.microsoft.com/office/drawing/2014/main" val="3497826764"/>
                  </a:ext>
                </a:extLst>
              </a:tr>
            </a:tbl>
          </a:graphicData>
        </a:graphic>
      </p:graphicFrame>
    </p:spTree>
    <p:extLst>
      <p:ext uri="{BB962C8B-B14F-4D97-AF65-F5344CB8AC3E}">
        <p14:creationId xmlns:p14="http://schemas.microsoft.com/office/powerpoint/2010/main" val="1778614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电动空调控制系统的检修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0806333" cy="151714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任务导入</a:t>
            </a:r>
            <a:endParaRPr lang="en-US" altLang="zh-CN" sz="2400" dirty="0">
              <a:latin typeface="方正黑体_GBK" panose="03000509000000000000" pitchFamily="65" charset="-122"/>
              <a:ea typeface="方正黑体_GBK" panose="03000509000000000000" pitchFamily="65" charset="-122"/>
            </a:endParaRPr>
          </a:p>
          <a:p>
            <a:pPr>
              <a:lnSpc>
                <a:spcPct val="150000"/>
              </a:lnSpc>
            </a:pP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客户的空调在使用过程中无法出冷风，暖风系统正常，请根据操作规范，检修客户空调系统。</a:t>
            </a:r>
            <a:endParaRPr lang="zh-CN" altLang="en-US" sz="2000" dirty="0">
              <a:latin typeface="方正黑体_GBK" panose="03000509000000000000" pitchFamily="65" charset="-122"/>
              <a:ea typeface="方正黑体_GBK" panose="03000509000000000000" pitchFamily="65" charset="-122"/>
            </a:endParaRPr>
          </a:p>
        </p:txBody>
      </p:sp>
    </p:spTree>
    <p:extLst>
      <p:ext uri="{BB962C8B-B14F-4D97-AF65-F5344CB8AC3E}">
        <p14:creationId xmlns:p14="http://schemas.microsoft.com/office/powerpoint/2010/main" val="9599138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10975143" cy="4287392"/>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五、电动空调系统检修</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电动空调控制系统的常见故障</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空调系统故障包括</a:t>
            </a: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通信故障、欠电压故障、过电压故障、过热报警和过电流保护。</a:t>
            </a:r>
            <a:endParaRPr lang="en-US" altLang="zh-CN" sz="2000" dirty="0">
              <a:latin typeface="方正楷体_GBK" panose="03000509000000000000" pitchFamily="65" charset="-122"/>
              <a:ea typeface="方正楷体_GBK" panose="03000509000000000000" pitchFamily="65" charset="-122"/>
            </a:endParaRPr>
          </a:p>
          <a:p>
            <a:pPr>
              <a:lnSpc>
                <a:spcPct val="150000"/>
              </a:lnSpc>
            </a:pPr>
            <a:endParaRPr lang="en-US" altLang="zh-CN" sz="2000" dirty="0">
              <a:latin typeface="方正楷体_GBK" panose="03000509000000000000" pitchFamily="65" charset="-122"/>
              <a:ea typeface="方正楷体_GBK" panose="03000509000000000000" pitchFamily="65" charset="-122"/>
            </a:endParaRPr>
          </a:p>
          <a:p>
            <a:pPr>
              <a:lnSpc>
                <a:spcPct val="150000"/>
              </a:lnSpc>
            </a:pP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通信故障</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通信故障当空调控制器接收到来自</a:t>
            </a: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总线的控制指令时，控制器将根据控制指令执行相应动作。压缩机在运行过程中要不断地接收到来自</a:t>
            </a: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总线信息，若压缩机控制器在</a:t>
            </a:r>
            <a:r>
              <a:rPr lang="en-US" altLang="zh-CN" sz="2000" dirty="0">
                <a:latin typeface="方正楷体_GBK" panose="03000509000000000000" pitchFamily="65" charset="-122"/>
                <a:ea typeface="方正楷体_GBK" panose="03000509000000000000" pitchFamily="65" charset="-122"/>
              </a:rPr>
              <a:t>5s</a:t>
            </a:r>
            <a:r>
              <a:rPr lang="zh-CN" altLang="en-US" sz="2000" dirty="0">
                <a:latin typeface="方正楷体_GBK" panose="03000509000000000000" pitchFamily="65" charset="-122"/>
                <a:ea typeface="方正楷体_GBK" panose="03000509000000000000" pitchFamily="65" charset="-122"/>
              </a:rPr>
              <a:t>内未接收到有效的</a:t>
            </a: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指令，则认为</a:t>
            </a: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通信故障，压缩机将执行停机操作。</a:t>
            </a:r>
            <a:endParaRPr lang="en-US" altLang="zh-CN"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20248726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10285827"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五、电动空调系统检修</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电动空调控制系统的常见故障</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欠电压故障</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欠电压故障当空调控制器输入电压低于</a:t>
            </a:r>
            <a:r>
              <a:rPr lang="en-US" altLang="zh-CN" sz="2000" dirty="0">
                <a:latin typeface="方正楷体_GBK" panose="03000509000000000000" pitchFamily="65" charset="-122"/>
                <a:ea typeface="方正楷体_GBK" panose="03000509000000000000" pitchFamily="65" charset="-122"/>
              </a:rPr>
              <a:t>DC220V</a:t>
            </a:r>
            <a:r>
              <a:rPr lang="zh-CN" altLang="en-US" sz="2000" dirty="0">
                <a:latin typeface="方正楷体_GBK" panose="03000509000000000000" pitchFamily="65" charset="-122"/>
                <a:ea typeface="方正楷体_GBK" panose="03000509000000000000" pitchFamily="65" charset="-122"/>
              </a:rPr>
              <a:t>时，进人欠电压故障模式，控制器通过</a:t>
            </a: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信息将故障信息上传。</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过电压故障</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过电压故障当空调控制器输入电压大于</a:t>
            </a:r>
            <a:r>
              <a:rPr lang="en-US" altLang="zh-CN" sz="2000" dirty="0">
                <a:latin typeface="方正楷体_GBK" panose="03000509000000000000" pitchFamily="65" charset="-122"/>
                <a:ea typeface="方正楷体_GBK" panose="03000509000000000000" pitchFamily="65" charset="-122"/>
              </a:rPr>
              <a:t>DC420V</a:t>
            </a:r>
            <a:r>
              <a:rPr lang="zh-CN" altLang="en-US" sz="2000" dirty="0">
                <a:latin typeface="方正楷体_GBK" panose="03000509000000000000" pitchFamily="65" charset="-122"/>
                <a:ea typeface="方正楷体_GBK" panose="03000509000000000000" pitchFamily="65" charset="-122"/>
              </a:rPr>
              <a:t>时，进入过电压故障模式，控制器通过</a:t>
            </a: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信息将故障信息上传。</a:t>
            </a:r>
            <a:endParaRPr lang="en-US" altLang="zh-CN" sz="2000" dirty="0">
              <a:latin typeface="方正楷体_GBK" panose="03000509000000000000" pitchFamily="65" charset="-122"/>
              <a:ea typeface="方正楷体_GBK" panose="03000509000000000000" pitchFamily="65" charset="-122"/>
            </a:endParaRPr>
          </a:p>
          <a:p>
            <a:pPr>
              <a:lnSpc>
                <a:spcPct val="150000"/>
              </a:lnSpc>
            </a:pPr>
            <a:endParaRPr lang="en-US" altLang="zh-CN" sz="2000" dirty="0">
              <a:latin typeface="方正楷体_GBK" panose="03000509000000000000" pitchFamily="65" charset="-122"/>
              <a:ea typeface="方正楷体_GBK" panose="03000509000000000000" pitchFamily="65" charset="-122"/>
            </a:endParaRPr>
          </a:p>
          <a:p>
            <a:pPr>
              <a:lnSpc>
                <a:spcPct val="150000"/>
              </a:lnSpc>
            </a:pPr>
            <a:endParaRPr lang="en-US" altLang="zh-CN"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15286618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10975143"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五、电动空调系统检修</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电动空调控制系统的常见故障</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过热报警</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过热报警控制器通过内部传感器可以实时监测</a:t>
            </a:r>
            <a:r>
              <a:rPr lang="en-US" altLang="zh-CN" sz="2000" dirty="0">
                <a:latin typeface="方正楷体_GBK" panose="03000509000000000000" pitchFamily="65" charset="-122"/>
                <a:ea typeface="方正楷体_GBK" panose="03000509000000000000" pitchFamily="65" charset="-122"/>
              </a:rPr>
              <a:t>IGBT</a:t>
            </a:r>
            <a:r>
              <a:rPr lang="zh-CN" altLang="en-US" sz="2000" dirty="0">
                <a:latin typeface="方正楷体_GBK" panose="03000509000000000000" pitchFamily="65" charset="-122"/>
                <a:ea typeface="方正楷体_GBK" panose="03000509000000000000" pitchFamily="65" charset="-122"/>
              </a:rPr>
              <a:t>的工作温度。当</a:t>
            </a:r>
            <a:r>
              <a:rPr lang="en-US" altLang="zh-CN" sz="2000" dirty="0">
                <a:latin typeface="方正楷体_GBK" panose="03000509000000000000" pitchFamily="65" charset="-122"/>
                <a:ea typeface="方正楷体_GBK" panose="03000509000000000000" pitchFamily="65" charset="-122"/>
              </a:rPr>
              <a:t>IGBT</a:t>
            </a:r>
            <a:r>
              <a:rPr lang="zh-CN" altLang="en-US" sz="2000" dirty="0">
                <a:latin typeface="方正楷体_GBK" panose="03000509000000000000" pitchFamily="65" charset="-122"/>
                <a:ea typeface="方正楷体_GBK" panose="03000509000000000000" pitchFamily="65" charset="-122"/>
              </a:rPr>
              <a:t>工作温度大于</a:t>
            </a:r>
            <a:r>
              <a:rPr lang="en-US" altLang="zh-CN" sz="2000" dirty="0">
                <a:latin typeface="方正楷体_GBK" panose="03000509000000000000" pitchFamily="65" charset="-122"/>
                <a:ea typeface="方正楷体_GBK" panose="03000509000000000000" pitchFamily="65" charset="-122"/>
              </a:rPr>
              <a:t>90℃</a:t>
            </a:r>
            <a:r>
              <a:rPr lang="zh-CN" altLang="en-US" sz="2000" dirty="0">
                <a:latin typeface="方正楷体_GBK" panose="03000509000000000000" pitchFamily="65" charset="-122"/>
                <a:ea typeface="方正楷体_GBK" panose="03000509000000000000" pitchFamily="65" charset="-122"/>
              </a:rPr>
              <a:t>时，控制器将给出停机指令，停止压缩机工作并将过热报警信息通过</a:t>
            </a: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总线上传。</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过电流保护</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过电流保护当控制器在运行过程中，如果载荷超过系统最大带载能力或出现较大扰动，会造成系统输出相电流变大，当相电流达到硬件设定值时，触发硬件过电流保护功能。控制器立刻停止运行并通过</a:t>
            </a:r>
            <a:r>
              <a:rPr lang="en-US" altLang="zh-CN" sz="2000" dirty="0">
                <a:latin typeface="方正楷体_GBK" panose="03000509000000000000" pitchFamily="65" charset="-122"/>
                <a:ea typeface="方正楷体_GBK" panose="03000509000000000000" pitchFamily="65" charset="-122"/>
              </a:rPr>
              <a:t>CAN</a:t>
            </a:r>
            <a:r>
              <a:rPr lang="zh-CN" altLang="en-US" sz="2000" dirty="0">
                <a:latin typeface="方正楷体_GBK" panose="03000509000000000000" pitchFamily="65" charset="-122"/>
                <a:ea typeface="方正楷体_GBK" panose="03000509000000000000" pitchFamily="65" charset="-122"/>
              </a:rPr>
              <a:t>通信上报故障信息。</a:t>
            </a:r>
            <a:endParaRPr lang="en-US" altLang="zh-CN" sz="2000" dirty="0">
              <a:latin typeface="方正楷体_GBK" panose="03000509000000000000" pitchFamily="65" charset="-122"/>
              <a:ea typeface="方正楷体_GBK" panose="03000509000000000000" pitchFamily="65" charset="-122"/>
            </a:endParaRPr>
          </a:p>
          <a:p>
            <a:pPr>
              <a:lnSpc>
                <a:spcPct val="150000"/>
              </a:lnSpc>
            </a:pPr>
            <a:endParaRPr lang="en-US" altLang="zh-CN"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34755238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10975143"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五、电动空调系统检修</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空调系统维修注意事项</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）压缩机绝缘电阻值为</a:t>
            </a:r>
            <a:r>
              <a:rPr lang="en-US" altLang="zh-CN" sz="2000" dirty="0">
                <a:latin typeface="方正楷体_GBK" panose="03000509000000000000" pitchFamily="65" charset="-122"/>
                <a:ea typeface="方正楷体_GBK" panose="03000509000000000000" pitchFamily="65" charset="-122"/>
              </a:rPr>
              <a:t>20MΩ</a:t>
            </a:r>
            <a:r>
              <a:rPr lang="zh-CN" altLang="en-US" sz="2000" dirty="0">
                <a:latin typeface="方正楷体_GBK" panose="03000509000000000000" pitchFamily="65" charset="-122"/>
                <a:ea typeface="方正楷体_GBK" panose="03000509000000000000" pitchFamily="65" charset="-122"/>
              </a:rPr>
              <a:t>。</a:t>
            </a:r>
          </a:p>
          <a:p>
            <a:pPr>
              <a:lnSpc>
                <a:spcPct val="150000"/>
              </a:lnSpc>
            </a:pP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）维修电器系统前必须断开蓄电池的负极端子。</a:t>
            </a:r>
          </a:p>
          <a:p>
            <a:pPr>
              <a:lnSpc>
                <a:spcPct val="150000"/>
              </a:lnSpc>
            </a:pP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）拆解后及时密封各管路开口，防止水或湿空气进人系统。</a:t>
            </a:r>
          </a:p>
          <a:p>
            <a:pPr>
              <a:lnSpc>
                <a:spcPct val="150000"/>
              </a:lnSpc>
            </a:pP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4</a:t>
            </a:r>
            <a:r>
              <a:rPr lang="zh-CN" altLang="en-US" sz="2000" dirty="0">
                <a:latin typeface="方正楷体_GBK" panose="03000509000000000000" pitchFamily="65" charset="-122"/>
                <a:ea typeface="方正楷体_GBK" panose="03000509000000000000" pitchFamily="65" charset="-122"/>
              </a:rPr>
              <a:t>）冷冻机油（压缩机润滑油）为</a:t>
            </a:r>
            <a:r>
              <a:rPr lang="en-US" altLang="zh-CN" sz="2000" dirty="0">
                <a:latin typeface="方正楷体_GBK" panose="03000509000000000000" pitchFamily="65" charset="-122"/>
                <a:ea typeface="方正楷体_GBK" panose="03000509000000000000" pitchFamily="65" charset="-122"/>
              </a:rPr>
              <a:t>POE68</a:t>
            </a:r>
            <a:r>
              <a:rPr lang="zh-CN" altLang="en-US" sz="2000" dirty="0">
                <a:latin typeface="方正楷体_GBK" panose="03000509000000000000" pitchFamily="65" charset="-122"/>
                <a:ea typeface="方正楷体_GBK" panose="03000509000000000000" pitchFamily="65" charset="-122"/>
              </a:rPr>
              <a:t>，与传统车（</a:t>
            </a:r>
            <a:r>
              <a:rPr lang="en-US" altLang="zh-CN" sz="2000" dirty="0">
                <a:latin typeface="方正楷体_GBK" panose="03000509000000000000" pitchFamily="65" charset="-122"/>
                <a:ea typeface="方正楷体_GBK" panose="03000509000000000000" pitchFamily="65" charset="-122"/>
              </a:rPr>
              <a:t>PAG</a:t>
            </a:r>
            <a:r>
              <a:rPr lang="zh-CN" altLang="en-US" sz="2000" dirty="0">
                <a:latin typeface="方正楷体_GBK" panose="03000509000000000000" pitchFamily="65" charset="-122"/>
                <a:ea typeface="方正楷体_GBK" panose="03000509000000000000" pitchFamily="65" charset="-122"/>
              </a:rPr>
              <a:t>冷冻机油）不同，不要混用。</a:t>
            </a:r>
          </a:p>
          <a:p>
            <a:pPr>
              <a:lnSpc>
                <a:spcPct val="150000"/>
              </a:lnSpc>
            </a:pP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5</a:t>
            </a:r>
            <a:r>
              <a:rPr lang="zh-CN" altLang="en-US" sz="2000" dirty="0">
                <a:latin typeface="方正楷体_GBK" panose="03000509000000000000" pitchFamily="65" charset="-122"/>
                <a:ea typeface="方正楷体_GBK" panose="03000509000000000000" pitchFamily="65" charset="-122"/>
              </a:rPr>
              <a:t>）连接安装各管路接口时注意管口清洁，</a:t>
            </a:r>
            <a:r>
              <a:rPr lang="en-US" altLang="zh-CN" sz="2000" dirty="0">
                <a:latin typeface="方正楷体_GBK" panose="03000509000000000000" pitchFamily="65" charset="-122"/>
                <a:ea typeface="方正楷体_GBK" panose="03000509000000000000" pitchFamily="65" charset="-122"/>
              </a:rPr>
              <a:t>0</a:t>
            </a:r>
            <a:r>
              <a:rPr lang="zh-CN" altLang="en-US" sz="2000" dirty="0">
                <a:latin typeface="方正楷体_GBK" panose="03000509000000000000" pitchFamily="65" charset="-122"/>
                <a:ea typeface="方正楷体_GBK" panose="03000509000000000000" pitchFamily="65" charset="-122"/>
              </a:rPr>
              <a:t>形圈涂抹冷冻油。</a:t>
            </a:r>
          </a:p>
          <a:p>
            <a:pPr>
              <a:lnSpc>
                <a:spcPct val="150000"/>
              </a:lnSpc>
            </a:pP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6</a:t>
            </a:r>
            <a:r>
              <a:rPr lang="zh-CN" altLang="en-US" sz="2000" dirty="0">
                <a:latin typeface="方正楷体_GBK" panose="03000509000000000000" pitchFamily="65" charset="-122"/>
                <a:ea typeface="方正楷体_GBK" panose="03000509000000000000" pitchFamily="65" charset="-122"/>
              </a:rPr>
              <a:t>）制冷剂加注量按要求。</a:t>
            </a:r>
          </a:p>
          <a:p>
            <a:pPr>
              <a:lnSpc>
                <a:spcPct val="150000"/>
              </a:lnSpc>
            </a:pP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7</a:t>
            </a:r>
            <a:r>
              <a:rPr lang="zh-CN" altLang="en-US" sz="2000" dirty="0">
                <a:latin typeface="方正楷体_GBK" panose="03000509000000000000" pitchFamily="65" charset="-122"/>
                <a:ea typeface="方正楷体_GBK" panose="03000509000000000000" pitchFamily="65" charset="-122"/>
              </a:rPr>
              <a:t>）制冷剂喷出时注意个人防护，避免接触冻伤、吸入及误入眼睛。</a:t>
            </a:r>
          </a:p>
          <a:p>
            <a:pPr>
              <a:lnSpc>
                <a:spcPct val="150000"/>
              </a:lnSpc>
            </a:pPr>
            <a:endParaRPr lang="en-US" altLang="zh-CN"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21747148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10975143" cy="474905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五、电动空调系统检修</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空调系统的直观检查</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）检查空调出风口的出风量，如果出风量不足，检查进风滤清器，如有杂物清除之；</a:t>
            </a:r>
          </a:p>
          <a:p>
            <a:pPr>
              <a:lnSpc>
                <a:spcPct val="150000"/>
              </a:lnSpc>
            </a:pP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）听压缩机附近是否有非正常的响声，如果有，检查压缩机的安装情况；</a:t>
            </a:r>
          </a:p>
          <a:p>
            <a:pPr>
              <a:lnSpc>
                <a:spcPct val="150000"/>
              </a:lnSpc>
            </a:pP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）检查冷凝器散热片上是否有脏物覆盖，如果有将脏物清除之。</a:t>
            </a:r>
          </a:p>
          <a:p>
            <a:pPr>
              <a:lnSpc>
                <a:spcPct val="150000"/>
              </a:lnSpc>
            </a:pP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4</a:t>
            </a:r>
            <a:r>
              <a:rPr lang="zh-CN" altLang="en-US" sz="2000" dirty="0">
                <a:latin typeface="方正楷体_GBK" panose="03000509000000000000" pitchFamily="65" charset="-122"/>
                <a:ea typeface="方正楷体_GBK" panose="03000509000000000000" pitchFamily="65" charset="-122"/>
              </a:rPr>
              <a:t>）检查制冷循环系统的各连接处是否有油渍，如果有油渍，说明该处有泄漏；</a:t>
            </a:r>
          </a:p>
          <a:p>
            <a:pPr>
              <a:lnSpc>
                <a:spcPct val="150000"/>
              </a:lnSpc>
            </a:pP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5</a:t>
            </a:r>
            <a:r>
              <a:rPr lang="zh-CN" altLang="en-US" sz="2000" dirty="0">
                <a:latin typeface="方正楷体_GBK" panose="03000509000000000000" pitchFamily="65" charset="-122"/>
                <a:ea typeface="方正楷体_GBK" panose="03000509000000000000" pitchFamily="65" charset="-122"/>
              </a:rPr>
              <a:t>）将鼓风机开至低、中、高档，听鼓风机处是否有杂音，检查鼓风机是否运转正常；</a:t>
            </a:r>
          </a:p>
          <a:p>
            <a:pPr>
              <a:lnSpc>
                <a:spcPct val="150000"/>
              </a:lnSpc>
            </a:pP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6</a:t>
            </a:r>
            <a:r>
              <a:rPr lang="zh-CN" altLang="en-US" sz="2000" dirty="0">
                <a:latin typeface="方正楷体_GBK" panose="03000509000000000000" pitchFamily="65" charset="-122"/>
                <a:ea typeface="方正楷体_GBK" panose="03000509000000000000" pitchFamily="65" charset="-122"/>
              </a:rPr>
              <a:t>）空调系统若有异常，打开机盖检查以上项目。检查时一定要断开低压蓄电池负极，等待几分钟保证高压系统完全断电后进行。</a:t>
            </a:r>
          </a:p>
          <a:p>
            <a:pPr>
              <a:lnSpc>
                <a:spcPct val="150000"/>
              </a:lnSpc>
            </a:pPr>
            <a:endParaRPr lang="en-US" altLang="zh-CN"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28937916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1" y="1811317"/>
            <a:ext cx="5451230" cy="382572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五、电动空调系统检修</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4.</a:t>
            </a:r>
            <a:r>
              <a:rPr lang="zh-CN" altLang="en-US" sz="2000" dirty="0">
                <a:latin typeface="方正楷体_GBK" panose="03000509000000000000" pitchFamily="65" charset="-122"/>
                <a:ea typeface="方正楷体_GBK" panose="03000509000000000000" pitchFamily="65" charset="-122"/>
              </a:rPr>
              <a:t>空调系统故障排查简要流程</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压缩机故障</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）首先确认操作正常。</a:t>
            </a: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）检查系统压力是否正常。</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空调制冷系统正常时低压侧应为</a:t>
            </a:r>
            <a:r>
              <a:rPr lang="en-US" altLang="zh-CN" sz="2000" dirty="0">
                <a:latin typeface="方正楷体_GBK" panose="03000509000000000000" pitchFamily="65" charset="-122"/>
                <a:ea typeface="方正楷体_GBK" panose="03000509000000000000" pitchFamily="65" charset="-122"/>
              </a:rPr>
              <a:t>0.15</a:t>
            </a: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0.25MPa</a:t>
            </a:r>
            <a:r>
              <a:rPr lang="zh-CN" altLang="en-US" sz="2000" dirty="0">
                <a:latin typeface="方正楷体_GBK" panose="03000509000000000000" pitchFamily="65" charset="-122"/>
                <a:ea typeface="方正楷体_GBK" panose="03000509000000000000" pitchFamily="65" charset="-122"/>
              </a:rPr>
              <a:t>，高压侧压力应为</a:t>
            </a:r>
            <a:r>
              <a:rPr lang="en-US" altLang="zh-CN" sz="2000" dirty="0">
                <a:latin typeface="方正楷体_GBK" panose="03000509000000000000" pitchFamily="65" charset="-122"/>
                <a:ea typeface="方正楷体_GBK" panose="03000509000000000000" pitchFamily="65" charset="-122"/>
              </a:rPr>
              <a:t>1.37</a:t>
            </a: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1.57MPa</a:t>
            </a:r>
            <a:r>
              <a:rPr lang="zh-CN" altLang="en-US" sz="2000" dirty="0">
                <a:latin typeface="方正楷体_GBK" panose="03000509000000000000" pitchFamily="65" charset="-122"/>
                <a:ea typeface="方正楷体_GBK" panose="03000509000000000000" pitchFamily="65" charset="-122"/>
              </a:rPr>
              <a:t>。</a:t>
            </a:r>
          </a:p>
          <a:p>
            <a:pPr>
              <a:lnSpc>
                <a:spcPct val="150000"/>
              </a:lnSpc>
            </a:pPr>
            <a:endParaRPr lang="en-US" altLang="zh-CN" sz="2000" dirty="0">
              <a:latin typeface="方正楷体_GBK" panose="03000509000000000000" pitchFamily="65" charset="-122"/>
              <a:ea typeface="方正楷体_GBK" panose="03000509000000000000" pitchFamily="65" charset="-122"/>
            </a:endParaRPr>
          </a:p>
        </p:txBody>
      </p:sp>
      <p:pic>
        <p:nvPicPr>
          <p:cNvPr id="5" name="图片 4">
            <a:extLst>
              <a:ext uri="{FF2B5EF4-FFF2-40B4-BE49-F238E27FC236}">
                <a16:creationId xmlns:a16="http://schemas.microsoft.com/office/drawing/2014/main" id="{A383EC52-EBF8-45FD-87B7-92EC4DA7B066}"/>
              </a:ext>
            </a:extLst>
          </p:cNvPr>
          <p:cNvPicPr/>
          <p:nvPr/>
        </p:nvPicPr>
        <p:blipFill>
          <a:blip r:embed="rId2"/>
          <a:stretch>
            <a:fillRect/>
          </a:stretch>
        </p:blipFill>
        <p:spPr>
          <a:xfrm>
            <a:off x="7469945" y="2512488"/>
            <a:ext cx="3173046" cy="3592890"/>
          </a:xfrm>
          <a:prstGeom prst="rect">
            <a:avLst/>
          </a:prstGeom>
          <a:noFill/>
          <a:ln>
            <a:noFill/>
          </a:ln>
        </p:spPr>
      </p:pic>
    </p:spTree>
    <p:extLst>
      <p:ext uri="{BB962C8B-B14F-4D97-AF65-F5344CB8AC3E}">
        <p14:creationId xmlns:p14="http://schemas.microsoft.com/office/powerpoint/2010/main" val="14290635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1" y="1811317"/>
            <a:ext cx="9005666" cy="382572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五、电动空调系统检修</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4.</a:t>
            </a:r>
            <a:r>
              <a:rPr lang="zh-CN" altLang="en-US" sz="2000" dirty="0">
                <a:latin typeface="方正楷体_GBK" panose="03000509000000000000" pitchFamily="65" charset="-122"/>
                <a:ea typeface="方正楷体_GBK" panose="03000509000000000000" pitchFamily="65" charset="-122"/>
              </a:rPr>
              <a:t>空调系统故障排查简要流程</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压缩机故障</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）检查空调系统的电路是否存在短路、断路，插接器不良的现象。</a:t>
            </a:r>
          </a:p>
          <a:p>
            <a:pPr>
              <a:lnSpc>
                <a:spcPct val="150000"/>
              </a:lnSpc>
            </a:pPr>
            <a:r>
              <a:rPr lang="en-US" altLang="zh-CN" sz="2000" dirty="0">
                <a:latin typeface="方正楷体_GBK" panose="03000509000000000000" pitchFamily="65" charset="-122"/>
                <a:ea typeface="方正楷体_GBK" panose="03000509000000000000" pitchFamily="65" charset="-122"/>
              </a:rPr>
              <a:t>4</a:t>
            </a:r>
            <a:r>
              <a:rPr lang="zh-CN" altLang="en-US" sz="2000" dirty="0">
                <a:latin typeface="方正楷体_GBK" panose="03000509000000000000" pitchFamily="65" charset="-122"/>
                <a:ea typeface="方正楷体_GBK" panose="03000509000000000000" pitchFamily="65" charset="-122"/>
              </a:rPr>
              <a:t>）若均正常，可怀疑空调控制面板或整车控制器，检查电动压缩机控制信号是否正常。</a:t>
            </a:r>
          </a:p>
          <a:p>
            <a:pPr>
              <a:lnSpc>
                <a:spcPct val="150000"/>
              </a:lnSpc>
            </a:pPr>
            <a:r>
              <a:rPr lang="en-US" altLang="zh-CN" sz="2000" dirty="0">
                <a:latin typeface="方正楷体_GBK" panose="03000509000000000000" pitchFamily="65" charset="-122"/>
                <a:ea typeface="方正楷体_GBK" panose="03000509000000000000" pitchFamily="65" charset="-122"/>
              </a:rPr>
              <a:t>5</a:t>
            </a:r>
            <a:r>
              <a:rPr lang="zh-CN" altLang="en-US" sz="2000" dirty="0">
                <a:latin typeface="方正楷体_GBK" panose="03000509000000000000" pitchFamily="65" charset="-122"/>
                <a:ea typeface="方正楷体_GBK" panose="03000509000000000000" pitchFamily="65" charset="-122"/>
              </a:rPr>
              <a:t>）无法检查出外围故障，则可认定为压缩机自身故障。</a:t>
            </a:r>
          </a:p>
          <a:p>
            <a:pPr>
              <a:lnSpc>
                <a:spcPct val="150000"/>
              </a:lnSpc>
            </a:pPr>
            <a:endParaRPr lang="en-US" altLang="zh-CN"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20410561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1" y="1811317"/>
            <a:ext cx="9005666" cy="3825727"/>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五、电动空调系统检修</a:t>
            </a:r>
            <a:endParaRPr lang="en-US" altLang="zh-CN" sz="2400" dirty="0">
              <a:latin typeface="方正黑体_GBK" panose="03000509000000000000" pitchFamily="65" charset="-122"/>
              <a:ea typeface="方正黑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4.</a:t>
            </a:r>
            <a:r>
              <a:rPr lang="zh-CN" altLang="en-US" sz="2000" dirty="0">
                <a:latin typeface="方正楷体_GBK" panose="03000509000000000000" pitchFamily="65" charset="-122"/>
                <a:ea typeface="方正楷体_GBK" panose="03000509000000000000" pitchFamily="65" charset="-122"/>
              </a:rPr>
              <a:t>空调系统故障排查简要流程</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en-US" altLang="zh-CN" sz="2000" dirty="0">
                <a:latin typeface="方正楷体_GBK" panose="03000509000000000000" pitchFamily="65" charset="-122"/>
                <a:ea typeface="方正楷体_GBK" panose="03000509000000000000" pitchFamily="65" charset="-122"/>
              </a:rPr>
              <a:t>PTC</a:t>
            </a:r>
            <a:r>
              <a:rPr lang="zh-CN" altLang="en-US" sz="2000" dirty="0">
                <a:latin typeface="方正楷体_GBK" panose="03000509000000000000" pitchFamily="65" charset="-122"/>
                <a:ea typeface="方正楷体_GBK" panose="03000509000000000000" pitchFamily="65" charset="-122"/>
              </a:rPr>
              <a:t>控制器故障</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）首先确认操作正常。</a:t>
            </a: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）检查系统连接是否正常，是否存在插接件漏插等现象。</a:t>
            </a: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）高压熔丝（即高压电输入</a:t>
            </a:r>
            <a:r>
              <a:rPr lang="en-US" altLang="zh-CN" sz="2000" dirty="0">
                <a:latin typeface="方正楷体_GBK" panose="03000509000000000000" pitchFamily="65" charset="-122"/>
                <a:ea typeface="方正楷体_GBK" panose="03000509000000000000" pitchFamily="65" charset="-122"/>
              </a:rPr>
              <a:t>PTC</a:t>
            </a:r>
            <a:r>
              <a:rPr lang="zh-CN" altLang="en-US" sz="2000" dirty="0">
                <a:latin typeface="方正楷体_GBK" panose="03000509000000000000" pitchFamily="65" charset="-122"/>
                <a:ea typeface="方正楷体_GBK" panose="03000509000000000000" pitchFamily="65" charset="-122"/>
              </a:rPr>
              <a:t>控制器）是否正常。</a:t>
            </a:r>
          </a:p>
          <a:p>
            <a:pPr>
              <a:lnSpc>
                <a:spcPct val="150000"/>
              </a:lnSpc>
            </a:pPr>
            <a:r>
              <a:rPr lang="en-US" altLang="zh-CN" sz="2000" dirty="0">
                <a:latin typeface="方正楷体_GBK" panose="03000509000000000000" pitchFamily="65" charset="-122"/>
                <a:ea typeface="方正楷体_GBK" panose="03000509000000000000" pitchFamily="65" charset="-122"/>
              </a:rPr>
              <a:t>4</a:t>
            </a:r>
            <a:r>
              <a:rPr lang="zh-CN" altLang="en-US" sz="2000" dirty="0">
                <a:latin typeface="方正楷体_GBK" panose="03000509000000000000" pitchFamily="65" charset="-122"/>
                <a:ea typeface="方正楷体_GBK" panose="03000509000000000000" pitchFamily="65" charset="-122"/>
              </a:rPr>
              <a:t>）通过故障诊断仪进行故障提示。</a:t>
            </a:r>
          </a:p>
          <a:p>
            <a:pPr>
              <a:lnSpc>
                <a:spcPct val="150000"/>
              </a:lnSpc>
            </a:pPr>
            <a:endParaRPr lang="en-US" altLang="zh-CN"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807686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8BE11E8F-270C-4564-9EBD-F6EC8D4F1A03}"/>
              </a:ext>
            </a:extLst>
          </p:cNvPr>
          <p:cNvSpPr/>
          <p:nvPr/>
        </p:nvSpPr>
        <p:spPr>
          <a:xfrm>
            <a:off x="4772560" y="2306153"/>
            <a:ext cx="2646879" cy="1569660"/>
          </a:xfrm>
          <a:prstGeom prst="rect">
            <a:avLst/>
          </a:prstGeom>
          <a:noFill/>
        </p:spPr>
        <p:txBody>
          <a:bodyPr wrap="none" lIns="91440" tIns="45720" rIns="91440" bIns="45720">
            <a:spAutoFit/>
          </a:bodyPr>
          <a:lstStyle/>
          <a:p>
            <a:pPr algn="ctr"/>
            <a:r>
              <a:rPr lang="zh-CN" altLang="en-US" sz="9600" b="1" cap="none" spc="0" dirty="0">
                <a:ln w="12700" cmpd="sng">
                  <a:solidFill>
                    <a:schemeClr val="accent4"/>
                  </a:solidFill>
                  <a:prstDash val="solid"/>
                </a:ln>
                <a:solidFill>
                  <a:schemeClr val="accent1"/>
                </a:solidFill>
                <a:effectLst/>
              </a:rPr>
              <a:t>谢谢</a:t>
            </a:r>
          </a:p>
        </p:txBody>
      </p:sp>
    </p:spTree>
    <p:extLst>
      <p:ext uri="{BB962C8B-B14F-4D97-AF65-F5344CB8AC3E}">
        <p14:creationId xmlns:p14="http://schemas.microsoft.com/office/powerpoint/2010/main" val="3302881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9906000" cy="4470839"/>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学习目标</a:t>
            </a:r>
            <a:endParaRPr lang="en-US" altLang="zh-CN" sz="2400" dirty="0">
              <a:latin typeface="方正黑体_GBK" panose="03000509000000000000" pitchFamily="65" charset="-122"/>
              <a:ea typeface="方正黑体_GBK" panose="03000509000000000000" pitchFamily="65" charset="-122"/>
            </a:endParaRP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能准确说出电动汽车空调系统的结构组成。</a:t>
            </a: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能够说明电动汽车空调系统的控制原理。</a:t>
            </a: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能够按照安全操作规程对空调系统进行维修。</a:t>
            </a:r>
            <a:endParaRPr lang="en-US" altLang="zh-CN" sz="2000" dirty="0">
              <a:latin typeface="方正楷体_GBK" panose="03000509000000000000" pitchFamily="65" charset="-122"/>
              <a:ea typeface="方正楷体_GBK" panose="03000509000000000000" pitchFamily="65" charset="-122"/>
            </a:endParaRP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能够耐心倾听客户需要，做好专业解释，具备良好职业道德。</a:t>
            </a:r>
          </a:p>
          <a:p>
            <a:pPr marL="514350" indent="-51435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能够识懂厂家维修手册，根据维修手册检修车辆，具备安全维修车辆的职业素养。</a:t>
            </a:r>
          </a:p>
          <a:p>
            <a:pPr marL="514350" indent="-514350">
              <a:lnSpc>
                <a:spcPct val="150000"/>
              </a:lnSpc>
              <a:buFont typeface="Arial" panose="020B0604020202020204" pitchFamily="34" charset="0"/>
              <a:buChar char="•"/>
            </a:pPr>
            <a:endParaRPr lang="zh-CN" altLang="en-US" sz="2000" dirty="0">
              <a:latin typeface="方正楷体_GBK" panose="03000509000000000000" pitchFamily="65" charset="-122"/>
              <a:ea typeface="方正楷体_GBK" panose="03000509000000000000" pitchFamily="65" charset="-122"/>
            </a:endParaRPr>
          </a:p>
          <a:p>
            <a:pPr marL="514350" indent="-514350">
              <a:lnSpc>
                <a:spcPct val="150000"/>
              </a:lnSpc>
              <a:buFont typeface="Arial" panose="020B0604020202020204" pitchFamily="34" charset="0"/>
              <a:buChar char="•"/>
            </a:pPr>
            <a:endParaRPr lang="en-US" altLang="zh-CN" sz="2800" dirty="0">
              <a:latin typeface="方正黑体_GBK" panose="03000509000000000000" pitchFamily="65" charset="-122"/>
              <a:ea typeface="方正黑体_GBK" panose="03000509000000000000" pitchFamily="65" charset="-122"/>
            </a:endParaRPr>
          </a:p>
          <a:p>
            <a:pPr algn="ctr">
              <a:lnSpc>
                <a:spcPct val="150000"/>
              </a:lnSpc>
            </a:pPr>
            <a:endParaRPr lang="zh-CN" altLang="en-US" sz="2000" dirty="0">
              <a:latin typeface="方正黑体_GBK" panose="03000509000000000000" pitchFamily="65" charset="-122"/>
              <a:ea typeface="方正黑体_GBK" panose="03000509000000000000" pitchFamily="65" charset="-122"/>
            </a:endParaRPr>
          </a:p>
        </p:txBody>
      </p:sp>
    </p:spTree>
    <p:extLst>
      <p:ext uri="{BB962C8B-B14F-4D97-AF65-F5344CB8AC3E}">
        <p14:creationId xmlns:p14="http://schemas.microsoft.com/office/powerpoint/2010/main" val="3970660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811317"/>
            <a:ext cx="6907237"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学习导引图</a:t>
            </a:r>
            <a:endParaRPr lang="zh-CN" altLang="en-US" sz="2000" dirty="0">
              <a:latin typeface="方正黑体_GBK" panose="03000509000000000000" pitchFamily="65" charset="-122"/>
              <a:ea typeface="方正黑体_GBK" panose="03000509000000000000" pitchFamily="65" charset="-122"/>
            </a:endParaRPr>
          </a:p>
        </p:txBody>
      </p:sp>
      <p:graphicFrame>
        <p:nvGraphicFramePr>
          <p:cNvPr id="5" name="图示 4">
            <a:extLst>
              <a:ext uri="{FF2B5EF4-FFF2-40B4-BE49-F238E27FC236}">
                <a16:creationId xmlns:a16="http://schemas.microsoft.com/office/drawing/2014/main" id="{9B5F3C37-74E2-4343-A86B-40BBE0C6DC45}"/>
              </a:ext>
            </a:extLst>
          </p:cNvPr>
          <p:cNvGraphicFramePr/>
          <p:nvPr>
            <p:extLst>
              <p:ext uri="{D42A27DB-BD31-4B8C-83A1-F6EECF244321}">
                <p14:modId xmlns:p14="http://schemas.microsoft.com/office/powerpoint/2010/main" val="622779542"/>
              </p:ext>
            </p:extLst>
          </p:nvPr>
        </p:nvGraphicFramePr>
        <p:xfrm>
          <a:off x="3214468" y="2102422"/>
          <a:ext cx="7687994" cy="45304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4039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5122984" cy="2902398"/>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一、空调制冷系统的组成及工作原理</a:t>
            </a:r>
            <a:endParaRPr lang="en-US" altLang="zh-CN" sz="2400" dirty="0">
              <a:latin typeface="方正黑体_GBK" panose="03000509000000000000" pitchFamily="65" charset="-122"/>
              <a:ea typeface="方正黑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组成</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空调制冷循环系统的组成与传统车辆类似，由空调压缩机、冷凝器、膨胀阀、蒸发器及管路组成。只是空调压缩机改为电动形式的压缩机。</a:t>
            </a:r>
          </a:p>
        </p:txBody>
      </p:sp>
      <p:pic>
        <p:nvPicPr>
          <p:cNvPr id="5" name="图片 4">
            <a:extLst>
              <a:ext uri="{FF2B5EF4-FFF2-40B4-BE49-F238E27FC236}">
                <a16:creationId xmlns:a16="http://schemas.microsoft.com/office/drawing/2014/main" id="{565D77D7-8DBE-4FF0-9120-9A0EB25A7CF9}"/>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644082" y="3678604"/>
            <a:ext cx="6462738" cy="3158480"/>
          </a:xfrm>
          <a:prstGeom prst="rect">
            <a:avLst/>
          </a:prstGeom>
        </p:spPr>
      </p:pic>
    </p:spTree>
    <p:extLst>
      <p:ext uri="{BB962C8B-B14F-4D97-AF65-F5344CB8AC3E}">
        <p14:creationId xmlns:p14="http://schemas.microsoft.com/office/powerpoint/2010/main" val="15224430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5122984" cy="1055738"/>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一、空调制冷系统的组成及工作原理</a:t>
            </a:r>
            <a:endParaRPr lang="en-US" altLang="zh-CN" sz="2400" dirty="0">
              <a:latin typeface="方正黑体_GBK" panose="03000509000000000000" pitchFamily="65" charset="-122"/>
              <a:ea typeface="方正黑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工作原理</a:t>
            </a:r>
            <a:endParaRPr lang="en-US" altLang="zh-CN" sz="2000" dirty="0">
              <a:latin typeface="方正楷体_GBK" panose="03000509000000000000" pitchFamily="65" charset="-122"/>
              <a:ea typeface="方正楷体_GBK" panose="03000509000000000000" pitchFamily="65" charset="-122"/>
            </a:endParaRPr>
          </a:p>
        </p:txBody>
      </p:sp>
      <p:pic>
        <p:nvPicPr>
          <p:cNvPr id="6" name="图片 5">
            <a:extLst>
              <a:ext uri="{FF2B5EF4-FFF2-40B4-BE49-F238E27FC236}">
                <a16:creationId xmlns:a16="http://schemas.microsoft.com/office/drawing/2014/main" id="{37F425E8-8DC6-4287-B0D4-68940E28A402}"/>
              </a:ext>
            </a:extLst>
          </p:cNvPr>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206262" y="2476470"/>
            <a:ext cx="7513320" cy="4381529"/>
          </a:xfrm>
          <a:prstGeom prst="rect">
            <a:avLst/>
          </a:prstGeom>
        </p:spPr>
      </p:pic>
    </p:spTree>
    <p:extLst>
      <p:ext uri="{BB962C8B-B14F-4D97-AF65-F5344CB8AC3E}">
        <p14:creationId xmlns:p14="http://schemas.microsoft.com/office/powerpoint/2010/main" val="6872847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10609384" cy="1979068"/>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一、空调制冷系统的组成及工作原理</a:t>
            </a: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电动空调压缩机</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电动汽车空调驱动方式与传统汽车空调不同，采用电机驱动。空调压缩机控制器将高压直流电转换成三相交流电而驱动空调压缩机。</a:t>
            </a:r>
            <a:endParaRPr lang="en-US" altLang="zh-CN" sz="2000" dirty="0">
              <a:latin typeface="方正楷体_GBK" panose="03000509000000000000" pitchFamily="65" charset="-122"/>
              <a:ea typeface="方正楷体_GBK" panose="03000509000000000000" pitchFamily="65" charset="-122"/>
            </a:endParaRPr>
          </a:p>
        </p:txBody>
      </p:sp>
      <p:pic>
        <p:nvPicPr>
          <p:cNvPr id="7" name="图片 6">
            <a:extLst>
              <a:ext uri="{FF2B5EF4-FFF2-40B4-BE49-F238E27FC236}">
                <a16:creationId xmlns:a16="http://schemas.microsoft.com/office/drawing/2014/main" id="{B167809D-25D1-4EE0-A22D-91B17E0049F7}"/>
              </a:ext>
            </a:extLst>
          </p:cNvPr>
          <p:cNvPicPr/>
          <p:nvPr/>
        </p:nvPicPr>
        <p:blipFill>
          <a:blip r:embed="rId2">
            <a:extLst>
              <a:ext uri="{28A0092B-C50C-407E-A947-70E740481C1C}">
                <a14:useLocalDpi xmlns:a14="http://schemas.microsoft.com/office/drawing/2010/main" val="0"/>
              </a:ext>
            </a:extLst>
          </a:blip>
          <a:stretch>
            <a:fillRect/>
          </a:stretch>
        </p:blipFill>
        <p:spPr bwMode="auto">
          <a:xfrm>
            <a:off x="2030607" y="4073472"/>
            <a:ext cx="7240002" cy="2559441"/>
          </a:xfrm>
          <a:prstGeom prst="rect">
            <a:avLst/>
          </a:prstGeom>
          <a:noFill/>
          <a:ln>
            <a:noFill/>
          </a:ln>
        </p:spPr>
      </p:pic>
    </p:spTree>
    <p:extLst>
      <p:ext uri="{BB962C8B-B14F-4D97-AF65-F5344CB8AC3E}">
        <p14:creationId xmlns:p14="http://schemas.microsoft.com/office/powerpoint/2010/main" val="3001360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5066713" cy="3364062"/>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一、空调制冷系统的组成及工作原理</a:t>
            </a: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电动空调压缩机</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压缩机工作过程</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压缩机类型为电动涡旋式，压缩机控制器与压缩机集成一体，通过电机自身的旋转带动涡旋盘压缩，完成制冷剂的吸入和排出，为制冷循环提供动力。</a:t>
            </a:r>
            <a:endParaRPr lang="en-US" altLang="zh-CN" sz="2000" dirty="0">
              <a:latin typeface="方正楷体_GBK" panose="03000509000000000000" pitchFamily="65" charset="-122"/>
              <a:ea typeface="方正楷体_GBK" panose="03000509000000000000" pitchFamily="65" charset="-122"/>
            </a:endParaRPr>
          </a:p>
        </p:txBody>
      </p:sp>
      <p:pic>
        <p:nvPicPr>
          <p:cNvPr id="6" name="图片 5">
            <a:extLst>
              <a:ext uri="{FF2B5EF4-FFF2-40B4-BE49-F238E27FC236}">
                <a16:creationId xmlns:a16="http://schemas.microsoft.com/office/drawing/2014/main" id="{B0B0C0C3-C645-46A0-85BA-F7978AB61ED5}"/>
              </a:ext>
            </a:extLst>
          </p:cNvPr>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5711483" y="2869808"/>
            <a:ext cx="6231988" cy="3177835"/>
          </a:xfrm>
          <a:prstGeom prst="rect">
            <a:avLst/>
          </a:prstGeom>
          <a:noFill/>
          <a:ln>
            <a:noFill/>
          </a:ln>
        </p:spPr>
      </p:pic>
    </p:spTree>
    <p:extLst>
      <p:ext uri="{BB962C8B-B14F-4D97-AF65-F5344CB8AC3E}">
        <p14:creationId xmlns:p14="http://schemas.microsoft.com/office/powerpoint/2010/main" val="41425670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6907237"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学习任务二 电动空调系统的检修</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70" y="1811317"/>
            <a:ext cx="5066713" cy="1517403"/>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一、空调制冷系统的组成及工作原理</a:t>
            </a: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电动空调压缩机</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压缩机性能曲线</a:t>
            </a:r>
            <a:endParaRPr lang="en-US" altLang="zh-CN" sz="2000" dirty="0">
              <a:latin typeface="方正楷体_GBK" panose="03000509000000000000" pitchFamily="65" charset="-122"/>
              <a:ea typeface="方正楷体_GBK" panose="03000509000000000000" pitchFamily="65" charset="-122"/>
            </a:endParaRPr>
          </a:p>
        </p:txBody>
      </p:sp>
      <p:pic>
        <p:nvPicPr>
          <p:cNvPr id="7" name="图片 6">
            <a:extLst>
              <a:ext uri="{FF2B5EF4-FFF2-40B4-BE49-F238E27FC236}">
                <a16:creationId xmlns:a16="http://schemas.microsoft.com/office/drawing/2014/main" id="{5B98E0CA-7D6D-4206-AEA4-DE7991DF182B}"/>
              </a:ext>
            </a:extLst>
          </p:cNvPr>
          <p:cNvPicPr/>
          <p:nvPr/>
        </p:nvPicPr>
        <p:blipFill>
          <a:blip r:embed="rId2">
            <a:clrChange>
              <a:clrFrom>
                <a:srgbClr val="FFFFFF"/>
              </a:clrFrom>
              <a:clrTo>
                <a:srgbClr val="FFFFFF">
                  <a:alpha val="0"/>
                </a:srgbClr>
              </a:clrTo>
            </a:clrChange>
          </a:blip>
          <a:stretch>
            <a:fillRect/>
          </a:stretch>
        </p:blipFill>
        <p:spPr>
          <a:xfrm>
            <a:off x="4555244" y="2539078"/>
            <a:ext cx="5066713" cy="4318922"/>
          </a:xfrm>
          <a:prstGeom prst="rect">
            <a:avLst/>
          </a:prstGeom>
          <a:noFill/>
          <a:ln>
            <a:noFill/>
          </a:ln>
        </p:spPr>
      </p:pic>
    </p:spTree>
    <p:extLst>
      <p:ext uri="{BB962C8B-B14F-4D97-AF65-F5344CB8AC3E}">
        <p14:creationId xmlns:p14="http://schemas.microsoft.com/office/powerpoint/2010/main" val="3766443960"/>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2225</TotalTime>
  <Words>1774</Words>
  <Application>Microsoft Office PowerPoint</Application>
  <PresentationFormat>宽屏</PresentationFormat>
  <Paragraphs>178</Paragraphs>
  <Slides>28</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28</vt:i4>
      </vt:variant>
    </vt:vector>
  </HeadingPairs>
  <TitlesOfParts>
    <vt:vector size="34" baseType="lpstr">
      <vt:lpstr>等线</vt:lpstr>
      <vt:lpstr>方正黑体_GBK</vt:lpstr>
      <vt:lpstr>方正楷体_GBK</vt:lpstr>
      <vt:lpstr>微软雅黑</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lwk</dc:creator>
  <cp:lastModifiedBy>lwk</cp:lastModifiedBy>
  <cp:revision>111</cp:revision>
  <dcterms:created xsi:type="dcterms:W3CDTF">2020-03-16T09:44:54Z</dcterms:created>
  <dcterms:modified xsi:type="dcterms:W3CDTF">2025-09-06T01:10:05Z</dcterms:modified>
</cp:coreProperties>
</file>